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7"/>
  </p:notesMasterIdLst>
  <p:sldIdLst>
    <p:sldId id="256" r:id="rId2"/>
    <p:sldId id="279" r:id="rId3"/>
    <p:sldId id="286" r:id="rId4"/>
    <p:sldId id="294" r:id="rId5"/>
    <p:sldId id="287" r:id="rId6"/>
    <p:sldId id="328" r:id="rId7"/>
    <p:sldId id="326" r:id="rId8"/>
    <p:sldId id="317" r:id="rId9"/>
    <p:sldId id="316" r:id="rId10"/>
    <p:sldId id="300" r:id="rId11"/>
    <p:sldId id="299" r:id="rId12"/>
    <p:sldId id="289" r:id="rId13"/>
    <p:sldId id="315" r:id="rId14"/>
    <p:sldId id="290" r:id="rId15"/>
    <p:sldId id="306" r:id="rId16"/>
    <p:sldId id="277" r:id="rId17"/>
    <p:sldId id="301" r:id="rId18"/>
    <p:sldId id="320" r:id="rId19"/>
    <p:sldId id="303" r:id="rId20"/>
    <p:sldId id="302" r:id="rId21"/>
    <p:sldId id="304" r:id="rId22"/>
    <p:sldId id="278" r:id="rId23"/>
    <p:sldId id="273" r:id="rId24"/>
    <p:sldId id="307" r:id="rId25"/>
    <p:sldId id="31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DCEAF3"/>
    <a:srgbClr val="93C6E5"/>
    <a:srgbClr val="FF8000"/>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00" d="100"/>
          <a:sy n="100" d="100"/>
        </p:scale>
        <p:origin x="-936" y="-20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152"/>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200E47-4F09-4549-9108-7EFB959C2828}" type="datetimeFigureOut">
              <a:rPr lang="en-US" smtClean="0"/>
              <a:pPr/>
              <a:t>10/17/12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DD5DBB-B027-034B-B853-B4CE0DA643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6E13B5-08A9-C44B-9BEE-6A9EBBED4143}" type="datetimeFigureOut">
              <a:rPr lang="en-US" smtClean="0"/>
              <a:pPr/>
              <a:t>10/17/12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E13B5-08A9-C44B-9BEE-6A9EBBED4143}" type="datetimeFigureOut">
              <a:rPr lang="en-US" smtClean="0"/>
              <a:pPr/>
              <a:t>10/17/12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E13B5-08A9-C44B-9BEE-6A9EBBED4143}" type="datetimeFigureOut">
              <a:rPr lang="en-US" smtClean="0"/>
              <a:pPr/>
              <a:t>10/17/12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6E13B5-08A9-C44B-9BEE-6A9EBBED4143}" type="datetimeFigureOut">
              <a:rPr lang="en-US" smtClean="0"/>
              <a:pPr/>
              <a:t>10/17/12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6E13B5-08A9-C44B-9BEE-6A9EBBED4143}" type="datetimeFigureOut">
              <a:rPr lang="en-US" smtClean="0"/>
              <a:pPr/>
              <a:t>10/17/12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6E13B5-08A9-C44B-9BEE-6A9EBBED4143}" type="datetimeFigureOut">
              <a:rPr lang="en-US" smtClean="0"/>
              <a:pPr/>
              <a:t>10/17/12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6E13B5-08A9-C44B-9BEE-6A9EBBED4143}" type="datetimeFigureOut">
              <a:rPr lang="en-US" smtClean="0"/>
              <a:pPr/>
              <a:t>10/17/12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6E13B5-08A9-C44B-9BEE-6A9EBBED4143}" type="datetimeFigureOut">
              <a:rPr lang="en-US" smtClean="0"/>
              <a:pPr/>
              <a:t>10/17/12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E13B5-08A9-C44B-9BEE-6A9EBBED4143}" type="datetimeFigureOut">
              <a:rPr lang="en-US" smtClean="0"/>
              <a:pPr/>
              <a:t>10/17/12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E13B5-08A9-C44B-9BEE-6A9EBBED4143}" type="datetimeFigureOut">
              <a:rPr lang="en-US" smtClean="0"/>
              <a:pPr/>
              <a:t>10/17/12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6E13B5-08A9-C44B-9BEE-6A9EBBED4143}" type="datetimeFigureOut">
              <a:rPr lang="en-US" smtClean="0"/>
              <a:pPr/>
              <a:t>10/17/12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5F6B3-1E50-2C41-91FD-9B2F5F22D65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E13B5-08A9-C44B-9BEE-6A9EBBED4143}" type="datetimeFigureOut">
              <a:rPr lang="en-US" smtClean="0"/>
              <a:pPr/>
              <a:t>10/17/12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5F6B3-1E50-2C41-91FD-9B2F5F22D65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df"/><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df"/><Relationship Id="rId5" Type="http://schemas.openxmlformats.org/officeDocument/2006/relationships/image" Target="../media/image32.png"/><Relationship Id="rId6" Type="http://schemas.openxmlformats.org/officeDocument/2006/relationships/image" Target="../media/image33.pdf"/><Relationship Id="rId7"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29.pdf"/></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df"/><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5.pdf"/></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df"/><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39.pd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df"/><Relationship Id="rId3"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gif"/><Relationship Id="rId1" Type="http://schemas.openxmlformats.org/officeDocument/2006/relationships/slideLayout" Target="../slideLayouts/slideLayout6.xml"/><Relationship Id="rId2" Type="http://schemas.openxmlformats.org/officeDocument/2006/relationships/image" Target="../media/image45.pd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df"/><Relationship Id="rId3"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df"/><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df"/><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df"/><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1.pdf"/></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df"/><Relationship Id="rId5"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55.pd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df"/><Relationship Id="rId3"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video" Target="file://localhost/Users/tomdelworth/Documents/seminars/2012/Lamont%20Oct%2017%202012/cm26_sss_v6_satland_1280X720_9000kbs.mpeg" TargetMode="External"/><Relationship Id="rId2" Type="http://schemas.openxmlformats.org/officeDocument/2006/relationships/slideLayout" Target="../slideLayouts/slideLayout6.xml"/><Relationship Id="rId3"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df"/><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5.pd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df"/><Relationship Id="rId5" Type="http://schemas.openxmlformats.org/officeDocument/2006/relationships/image" Target="../media/image12.png"/><Relationship Id="rId6" Type="http://schemas.openxmlformats.org/officeDocument/2006/relationships/image" Target="../media/image13.pdf"/><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9.pd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df"/><Relationship Id="rId5" Type="http://schemas.openxmlformats.org/officeDocument/2006/relationships/image" Target="../media/image18.png"/><Relationship Id="rId6" Type="http://schemas.openxmlformats.org/officeDocument/2006/relationships/image" Target="../media/image19.pdf"/><Relationship Id="rId7"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5.pd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df"/><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df"/><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df"/><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3.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CCFFCC"/>
          </a:solidFill>
          <a:effectLst>
            <a:outerShdw blurRad="50800" dist="38100" dir="2700000">
              <a:srgbClr val="000000">
                <a:alpha val="43000"/>
              </a:srgbClr>
            </a:outerShdw>
          </a:effectLst>
        </p:spPr>
        <p:txBody>
          <a:bodyPr>
            <a:normAutofit fontScale="90000"/>
          </a:bodyPr>
          <a:lstStyle/>
          <a:p>
            <a:r>
              <a:rPr lang="en-US" sz="3200" b="1" dirty="0" smtClean="0"/>
              <a:t>Review of some proposed mechanisms for decadal to </a:t>
            </a:r>
            <a:r>
              <a:rPr lang="en-US" sz="3200" b="1" dirty="0" err="1" smtClean="0"/>
              <a:t>multidecadal</a:t>
            </a:r>
            <a:r>
              <a:rPr lang="en-US" sz="3200" b="1" dirty="0" smtClean="0"/>
              <a:t> AMOC and Atlantic variability</a:t>
            </a:r>
            <a:endParaRPr lang="en-US" sz="3200" b="1" dirty="0"/>
          </a:p>
        </p:txBody>
      </p:sp>
      <p:sp>
        <p:nvSpPr>
          <p:cNvPr id="5" name="TextBox 4"/>
          <p:cNvSpPr txBox="1"/>
          <p:nvPr/>
        </p:nvSpPr>
        <p:spPr>
          <a:xfrm>
            <a:off x="2683834" y="1690469"/>
            <a:ext cx="3147203" cy="1077218"/>
          </a:xfrm>
          <a:prstGeom prst="rect">
            <a:avLst/>
          </a:prstGeom>
          <a:noFill/>
        </p:spPr>
        <p:txBody>
          <a:bodyPr wrap="none" rtlCol="0">
            <a:spAutoFit/>
          </a:bodyPr>
          <a:lstStyle/>
          <a:p>
            <a:pPr algn="ctr"/>
            <a:r>
              <a:rPr lang="en-US" sz="1600" i="1" dirty="0" smtClean="0"/>
              <a:t>Thomas L. </a:t>
            </a:r>
            <a:r>
              <a:rPr lang="en-US" sz="1600" i="1" dirty="0" err="1" smtClean="0"/>
              <a:t>Delworth</a:t>
            </a:r>
            <a:endParaRPr lang="en-US" sz="1600" i="1" dirty="0" smtClean="0"/>
          </a:p>
          <a:p>
            <a:pPr algn="ctr"/>
            <a:r>
              <a:rPr lang="en-US" sz="1600" i="1" dirty="0" smtClean="0"/>
              <a:t>GFDL/NOAA</a:t>
            </a:r>
          </a:p>
          <a:p>
            <a:pPr algn="ctr"/>
            <a:r>
              <a:rPr lang="en-US" sz="1600" i="1" dirty="0" smtClean="0"/>
              <a:t>Oct 17, </a:t>
            </a:r>
            <a:r>
              <a:rPr lang="en-US" sz="1600" i="1" dirty="0" smtClean="0"/>
              <a:t>2012</a:t>
            </a:r>
          </a:p>
          <a:p>
            <a:pPr algn="ctr"/>
            <a:r>
              <a:rPr lang="en-US" sz="1600" i="1" dirty="0" smtClean="0"/>
              <a:t>Lamont-Doherty Earth Observatory</a:t>
            </a:r>
            <a:endParaRPr lang="en-US" sz="1600" i="1" dirty="0"/>
          </a:p>
        </p:txBody>
      </p:sp>
      <p:sp>
        <p:nvSpPr>
          <p:cNvPr id="6" name="TextBox 5"/>
          <p:cNvSpPr txBox="1"/>
          <p:nvPr/>
        </p:nvSpPr>
        <p:spPr>
          <a:xfrm>
            <a:off x="690880" y="3213100"/>
            <a:ext cx="6268720" cy="2585323"/>
          </a:xfrm>
          <a:prstGeom prst="rect">
            <a:avLst/>
          </a:prstGeom>
          <a:noFill/>
        </p:spPr>
        <p:txBody>
          <a:bodyPr wrap="square" rtlCol="0">
            <a:spAutoFit/>
          </a:bodyPr>
          <a:lstStyle/>
          <a:p>
            <a:r>
              <a:rPr lang="en-US" b="1" dirty="0" smtClean="0"/>
              <a:t>1. Observational basis</a:t>
            </a:r>
          </a:p>
          <a:p>
            <a:endParaRPr lang="en-US" b="1" dirty="0" smtClean="0"/>
          </a:p>
          <a:p>
            <a:endParaRPr lang="en-US" b="1" dirty="0" smtClean="0"/>
          </a:p>
          <a:p>
            <a:r>
              <a:rPr lang="en-US" b="1" dirty="0" smtClean="0"/>
              <a:t>2. Model based mechanisms of AMOC variability </a:t>
            </a:r>
          </a:p>
          <a:p>
            <a:r>
              <a:rPr lang="en-US" b="1" dirty="0" smtClean="0"/>
              <a:t>	</a:t>
            </a:r>
            <a:r>
              <a:rPr lang="en-US" b="1" i="1" dirty="0" smtClean="0">
                <a:solidFill>
                  <a:srgbClr val="0000FF"/>
                </a:solidFill>
              </a:rPr>
              <a:t>- Internal variability (grouping by timescale/physics)</a:t>
            </a:r>
          </a:p>
          <a:p>
            <a:r>
              <a:rPr lang="en-US" b="1" i="1" dirty="0" smtClean="0">
                <a:solidFill>
                  <a:srgbClr val="0000FF"/>
                </a:solidFill>
              </a:rPr>
              <a:t>	- Forced variations (SH winds, radiative forcing changes)</a:t>
            </a:r>
          </a:p>
          <a:p>
            <a:endParaRPr lang="en-US" b="1" dirty="0" smtClean="0"/>
          </a:p>
          <a:p>
            <a:endParaRPr lang="en-US" b="1" dirty="0" smtClean="0"/>
          </a:p>
          <a:p>
            <a:r>
              <a:rPr lang="en-US" b="1" dirty="0" smtClean="0"/>
              <a:t>3. How can we advance our understanding?</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045" y="141935"/>
            <a:ext cx="8639789" cy="1138773"/>
          </a:xfrm>
          <a:prstGeom prst="rect">
            <a:avLst/>
          </a:prstGeom>
          <a:noFill/>
        </p:spPr>
        <p:txBody>
          <a:bodyPr wrap="square" rtlCol="0">
            <a:spAutoFit/>
          </a:bodyPr>
          <a:lstStyle/>
          <a:p>
            <a:r>
              <a:rPr lang="en-US" b="1" dirty="0" smtClean="0">
                <a:solidFill>
                  <a:srgbClr val="0000FF"/>
                </a:solidFill>
              </a:rPr>
              <a:t>Interactions between the North Atlantic and Arctic have also been cited as an important component of AMOC </a:t>
            </a:r>
            <a:r>
              <a:rPr lang="en-US" b="1" dirty="0" err="1" smtClean="0">
                <a:solidFill>
                  <a:srgbClr val="0000FF"/>
                </a:solidFill>
              </a:rPr>
              <a:t>multidecadal</a:t>
            </a:r>
            <a:r>
              <a:rPr lang="en-US" b="1" dirty="0" smtClean="0">
                <a:solidFill>
                  <a:srgbClr val="0000FF"/>
                </a:solidFill>
              </a:rPr>
              <a:t> variability.</a:t>
            </a:r>
          </a:p>
          <a:p>
            <a:endParaRPr lang="en-US" dirty="0" smtClean="0"/>
          </a:p>
          <a:p>
            <a:r>
              <a:rPr lang="en-US" sz="1400" i="1" dirty="0" smtClean="0"/>
              <a:t>Examples include </a:t>
            </a:r>
            <a:r>
              <a:rPr lang="en-US" sz="1400" i="1" dirty="0" err="1" smtClean="0">
                <a:solidFill>
                  <a:srgbClr val="008000"/>
                </a:solidFill>
              </a:rPr>
              <a:t>Delworth</a:t>
            </a:r>
            <a:r>
              <a:rPr lang="en-US" sz="1400" i="1" dirty="0" smtClean="0">
                <a:solidFill>
                  <a:srgbClr val="008000"/>
                </a:solidFill>
              </a:rPr>
              <a:t> et al, 1997; </a:t>
            </a:r>
            <a:r>
              <a:rPr lang="en-US" sz="1400" i="1" dirty="0" err="1" smtClean="0">
                <a:solidFill>
                  <a:srgbClr val="008000"/>
                </a:solidFill>
              </a:rPr>
              <a:t>Jungclaus</a:t>
            </a:r>
            <a:r>
              <a:rPr lang="en-US" sz="1400" i="1" dirty="0" smtClean="0">
                <a:solidFill>
                  <a:srgbClr val="008000"/>
                </a:solidFill>
              </a:rPr>
              <a:t> et al., 2005; </a:t>
            </a:r>
            <a:r>
              <a:rPr lang="en-US" sz="1400" i="1" dirty="0" err="1" smtClean="0">
                <a:solidFill>
                  <a:srgbClr val="008000"/>
                </a:solidFill>
              </a:rPr>
              <a:t>Frankcombe</a:t>
            </a:r>
            <a:r>
              <a:rPr lang="en-US" sz="1400" i="1" dirty="0" smtClean="0">
                <a:solidFill>
                  <a:srgbClr val="008000"/>
                </a:solidFill>
              </a:rPr>
              <a:t> and </a:t>
            </a:r>
            <a:r>
              <a:rPr lang="en-US" sz="1400" i="1" dirty="0" err="1" smtClean="0">
                <a:solidFill>
                  <a:srgbClr val="008000"/>
                </a:solidFill>
              </a:rPr>
              <a:t>Dijkstra</a:t>
            </a:r>
            <a:r>
              <a:rPr lang="en-US" sz="1400" i="1" dirty="0" smtClean="0">
                <a:solidFill>
                  <a:srgbClr val="008000"/>
                </a:solidFill>
              </a:rPr>
              <a:t>, 2011</a:t>
            </a:r>
            <a:endParaRPr lang="en-US" sz="1400" i="1" dirty="0">
              <a:solidFill>
                <a:srgbClr val="008000"/>
              </a:solidFill>
            </a:endParaRPr>
          </a:p>
        </p:txBody>
      </p:sp>
      <p:pic>
        <p:nvPicPr>
          <p:cNvPr id="3" name="Picture 2" descr="Frankcombe 2011 Fig 4 schematic Atl Arctic.pdf"/>
          <p:cNvPicPr>
            <a:picLocks noChangeAspect="1"/>
          </p:cNvPicPr>
          <p:nvPr/>
        </p:nvPicPr>
        <mc:AlternateContent>
          <mc:Choice xmlns:ma="http://schemas.microsoft.com/office/mac/drawingml/2008/main" Requires="ma">
            <p:blipFill>
              <a:blip r:embed="rId2"/>
              <a:srcRect l="7612" t="7176" r="49551" b="55671"/>
              <a:stretch>
                <a:fillRect/>
              </a:stretch>
            </p:blipFill>
          </mc:Choice>
          <mc:Fallback>
            <p:blipFill>
              <a:blip r:embed="rId3"/>
              <a:srcRect l="7612" t="7176" r="49551" b="55671"/>
              <a:stretch>
                <a:fillRect/>
              </a:stretch>
            </p:blipFill>
          </mc:Fallback>
        </mc:AlternateContent>
        <p:spPr>
          <a:xfrm>
            <a:off x="0" y="1887293"/>
            <a:ext cx="4428729" cy="4970707"/>
          </a:xfrm>
          <a:prstGeom prst="rect">
            <a:avLst/>
          </a:prstGeom>
        </p:spPr>
      </p:pic>
      <p:sp>
        <p:nvSpPr>
          <p:cNvPr id="4" name="TextBox 3"/>
          <p:cNvSpPr txBox="1"/>
          <p:nvPr/>
        </p:nvSpPr>
        <p:spPr>
          <a:xfrm>
            <a:off x="3121413" y="3819193"/>
            <a:ext cx="1899211" cy="523220"/>
          </a:xfrm>
          <a:prstGeom prst="rect">
            <a:avLst/>
          </a:prstGeom>
          <a:noFill/>
        </p:spPr>
        <p:txBody>
          <a:bodyPr wrap="square" rtlCol="0">
            <a:spAutoFit/>
          </a:bodyPr>
          <a:lstStyle/>
          <a:p>
            <a:r>
              <a:rPr lang="en-US" sz="1400" i="1" dirty="0" err="1" smtClean="0">
                <a:solidFill>
                  <a:srgbClr val="008000"/>
                </a:solidFill>
              </a:rPr>
              <a:t>Frankcombe</a:t>
            </a:r>
            <a:r>
              <a:rPr lang="en-US" sz="1400" i="1" dirty="0" smtClean="0">
                <a:solidFill>
                  <a:srgbClr val="008000"/>
                </a:solidFill>
              </a:rPr>
              <a:t> and </a:t>
            </a:r>
            <a:r>
              <a:rPr lang="en-US" sz="1400" i="1" dirty="0" err="1" smtClean="0">
                <a:solidFill>
                  <a:srgbClr val="008000"/>
                </a:solidFill>
              </a:rPr>
              <a:t>Dijkstra</a:t>
            </a:r>
            <a:r>
              <a:rPr lang="en-US" sz="1400" i="1" dirty="0" smtClean="0">
                <a:solidFill>
                  <a:srgbClr val="008000"/>
                </a:solidFill>
              </a:rPr>
              <a:t>, 2011</a:t>
            </a:r>
            <a:endParaRPr lang="en-US" sz="1400" i="1" dirty="0">
              <a:solidFill>
                <a:srgbClr val="008000"/>
              </a:solidFill>
            </a:endParaRPr>
          </a:p>
        </p:txBody>
      </p:sp>
      <p:sp>
        <p:nvSpPr>
          <p:cNvPr id="5" name="TextBox 4"/>
          <p:cNvSpPr txBox="1"/>
          <p:nvPr/>
        </p:nvSpPr>
        <p:spPr>
          <a:xfrm>
            <a:off x="4909584" y="1379578"/>
            <a:ext cx="4234416" cy="5693865"/>
          </a:xfrm>
          <a:prstGeom prst="rect">
            <a:avLst/>
          </a:prstGeom>
          <a:noFill/>
        </p:spPr>
        <p:txBody>
          <a:bodyPr wrap="square" rtlCol="0">
            <a:spAutoFit/>
          </a:bodyPr>
          <a:lstStyle/>
          <a:p>
            <a:r>
              <a:rPr lang="en-US" sz="1400" dirty="0" smtClean="0"/>
              <a:t>“The strength of the overturning circulation is related to the convective activity in the deep-water formation regions, most notably the Labrador Sea, and the time-varying control on the freshwater export from the Arctic to the convection sites modulates the overturning circulation. The variability is sustained by an interplay between the storage and release of freshwater from the central Arctic and circulation changes in the Nordic Seas that are caused by variations in the Atlantic heat and salt transport.”</a:t>
            </a:r>
          </a:p>
          <a:p>
            <a:endParaRPr lang="en-US" sz="1400" dirty="0" smtClean="0"/>
          </a:p>
          <a:p>
            <a:r>
              <a:rPr lang="en-US" sz="1400" dirty="0" smtClean="0"/>
              <a:t>“Following the approach of </a:t>
            </a:r>
            <a:r>
              <a:rPr lang="en-US" sz="1400" dirty="0" err="1" smtClean="0"/>
              <a:t>Delworth</a:t>
            </a:r>
            <a:r>
              <a:rPr lang="en-US" sz="1400" dirty="0" smtClean="0"/>
              <a:t> and</a:t>
            </a:r>
          </a:p>
          <a:p>
            <a:r>
              <a:rPr lang="en-US" sz="1400" dirty="0" err="1" smtClean="0"/>
              <a:t>Greatbatch</a:t>
            </a:r>
            <a:r>
              <a:rPr lang="en-US" sz="1400" dirty="0" smtClean="0"/>
              <a:t> (2000), we assessed the question of whether the </a:t>
            </a:r>
            <a:r>
              <a:rPr lang="en-US" sz="1400" dirty="0" err="1" smtClean="0"/>
              <a:t>multidecadal</a:t>
            </a:r>
            <a:r>
              <a:rPr lang="en-US" sz="1400" dirty="0" smtClean="0"/>
              <a:t> variability can be viewed as a coupled air–sea mode. In a series of ocean-only integrations, forced by fluxes extracted from the coupled control run, </a:t>
            </a:r>
            <a:r>
              <a:rPr lang="en-US" sz="1400" i="1" dirty="0" smtClean="0">
                <a:solidFill>
                  <a:srgbClr val="0000FF"/>
                </a:solidFill>
              </a:rPr>
              <a:t>we found that our model behaves basically the same as the GFDL model</a:t>
            </a:r>
            <a:r>
              <a:rPr lang="en-US" sz="1400" dirty="0" smtClean="0"/>
              <a:t>.”</a:t>
            </a:r>
          </a:p>
          <a:p>
            <a:r>
              <a:rPr lang="en-US" sz="1400" dirty="0" smtClean="0"/>
              <a:t> </a:t>
            </a:r>
          </a:p>
          <a:p>
            <a:r>
              <a:rPr lang="en-US" sz="1400" dirty="0" smtClean="0"/>
              <a:t>“We conclude that the MOI variability arises from a </a:t>
            </a:r>
            <a:r>
              <a:rPr lang="en-US" sz="1400" i="1" dirty="0" smtClean="0">
                <a:solidFill>
                  <a:srgbClr val="0000FF"/>
                </a:solidFill>
              </a:rPr>
              <a:t>damped mode of the ocean </a:t>
            </a:r>
            <a:r>
              <a:rPr lang="en-US" sz="1400" dirty="0" smtClean="0"/>
              <a:t>that is continuously excited by the atmosphere.”  </a:t>
            </a:r>
          </a:p>
          <a:p>
            <a:endParaRPr lang="en-US" sz="1400" dirty="0" smtClean="0"/>
          </a:p>
          <a:p>
            <a:endParaRPr lang="en-US" sz="1400" dirty="0" smtClean="0"/>
          </a:p>
          <a:p>
            <a:r>
              <a:rPr lang="en-US" sz="1400" dirty="0" err="1" smtClean="0">
                <a:solidFill>
                  <a:srgbClr val="008000"/>
                </a:solidFill>
              </a:rPr>
              <a:t>Jungclaus</a:t>
            </a:r>
            <a:r>
              <a:rPr lang="en-US" sz="1400" dirty="0" smtClean="0">
                <a:solidFill>
                  <a:srgbClr val="008000"/>
                </a:solidFill>
              </a:rPr>
              <a:t> et al., 2005</a:t>
            </a:r>
            <a:endParaRPr lang="en-US" sz="1400" dirty="0">
              <a:solidFill>
                <a:srgbClr val="008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Vellinga Wu Fig 12.pdf"/>
          <p:cNvPicPr>
            <a:picLocks noChangeAspect="1"/>
          </p:cNvPicPr>
          <p:nvPr/>
        </p:nvPicPr>
        <mc:AlternateContent>
          <mc:Choice xmlns:ma="http://schemas.microsoft.com/office/mac/drawingml/2008/main" Requires="ma">
            <p:blipFill>
              <a:blip r:embed="rId2"/>
              <a:srcRect l="49372" t="10042" r="11720" b="53975"/>
              <a:stretch>
                <a:fillRect/>
              </a:stretch>
            </p:blipFill>
          </mc:Choice>
          <mc:Fallback>
            <p:blipFill>
              <a:blip r:embed="rId3"/>
              <a:srcRect l="49372" t="10042" r="11720" b="53975"/>
              <a:stretch>
                <a:fillRect/>
              </a:stretch>
            </p:blipFill>
          </mc:Fallback>
        </mc:AlternateContent>
        <p:spPr>
          <a:xfrm>
            <a:off x="94023" y="3107991"/>
            <a:ext cx="2616200" cy="3131218"/>
          </a:xfrm>
          <a:prstGeom prst="rect">
            <a:avLst/>
          </a:prstGeom>
        </p:spPr>
      </p:pic>
      <p:pic>
        <p:nvPicPr>
          <p:cNvPr id="3" name="Picture 2" descr="Velling Wu Fig 16.pdf"/>
          <p:cNvPicPr>
            <a:picLocks noChangeAspect="1"/>
          </p:cNvPicPr>
          <p:nvPr/>
        </p:nvPicPr>
        <mc:AlternateContent>
          <mc:Choice xmlns:ma="http://schemas.microsoft.com/office/mac/drawingml/2008/main" Requires="ma">
            <p:blipFill>
              <a:blip r:embed="rId4"/>
              <a:srcRect l="19927" t="8608" r="19653" b="67066"/>
              <a:stretch>
                <a:fillRect/>
              </a:stretch>
            </p:blipFill>
          </mc:Choice>
          <mc:Fallback>
            <p:blipFill>
              <a:blip r:embed="rId5"/>
              <a:srcRect l="19927" t="8608" r="19653" b="67066"/>
              <a:stretch>
                <a:fillRect/>
              </a:stretch>
            </p:blipFill>
          </mc:Fallback>
        </mc:AlternateContent>
        <p:spPr>
          <a:xfrm>
            <a:off x="0" y="-1"/>
            <a:ext cx="5411090" cy="2819401"/>
          </a:xfrm>
          <a:prstGeom prst="rect">
            <a:avLst/>
          </a:prstGeom>
        </p:spPr>
      </p:pic>
      <p:sp>
        <p:nvSpPr>
          <p:cNvPr id="4" name="TextBox 3"/>
          <p:cNvSpPr txBox="1"/>
          <p:nvPr/>
        </p:nvSpPr>
        <p:spPr>
          <a:xfrm>
            <a:off x="5411090" y="0"/>
            <a:ext cx="3732910" cy="1815882"/>
          </a:xfrm>
          <a:prstGeom prst="rect">
            <a:avLst/>
          </a:prstGeom>
          <a:solidFill>
            <a:schemeClr val="accent6">
              <a:lumMod val="40000"/>
              <a:lumOff val="60000"/>
            </a:schemeClr>
          </a:solidFill>
        </p:spPr>
        <p:txBody>
          <a:bodyPr wrap="square" rtlCol="0">
            <a:spAutoFit/>
          </a:bodyPr>
          <a:lstStyle/>
          <a:p>
            <a:r>
              <a:rPr lang="en-US" sz="1400" b="1" dirty="0" err="1" smtClean="0"/>
              <a:t>Vellinga</a:t>
            </a:r>
            <a:r>
              <a:rPr lang="en-US" sz="1400" b="1" dirty="0" smtClean="0"/>
              <a:t> and Wu, 2004</a:t>
            </a:r>
          </a:p>
          <a:p>
            <a:endParaRPr lang="en-US" sz="1400" dirty="0" smtClean="0"/>
          </a:p>
          <a:p>
            <a:r>
              <a:rPr lang="en-US" sz="1400" dirty="0" smtClean="0"/>
              <a:t>AMOC oscillation in HADCM3 driven by interaction between AMOC strength and latitudinal position and strength of ITCZ</a:t>
            </a:r>
          </a:p>
          <a:p>
            <a:endParaRPr lang="en-US" sz="1400" dirty="0" smtClean="0"/>
          </a:p>
          <a:p>
            <a:r>
              <a:rPr lang="en-US" sz="1400" b="1" dirty="0" err="1" smtClean="0"/>
              <a:t>Menary</a:t>
            </a:r>
            <a:r>
              <a:rPr lang="en-US" sz="1400" b="1" dirty="0" smtClean="0"/>
              <a:t> et al., 2011 </a:t>
            </a:r>
            <a:r>
              <a:rPr lang="en-US" sz="1400" dirty="0" smtClean="0"/>
              <a:t>suggest this mechanism also operating in Kiel and MPI models</a:t>
            </a:r>
            <a:endParaRPr lang="en-US" sz="1400" dirty="0"/>
          </a:p>
        </p:txBody>
      </p:sp>
      <p:sp>
        <p:nvSpPr>
          <p:cNvPr id="5" name="TextBox 4"/>
          <p:cNvSpPr txBox="1"/>
          <p:nvPr/>
        </p:nvSpPr>
        <p:spPr>
          <a:xfrm>
            <a:off x="2710223" y="4249297"/>
            <a:ext cx="2496253" cy="1200329"/>
          </a:xfrm>
          <a:prstGeom prst="rect">
            <a:avLst/>
          </a:prstGeom>
          <a:noFill/>
        </p:spPr>
        <p:txBody>
          <a:bodyPr wrap="square" rtlCol="0">
            <a:spAutoFit/>
          </a:bodyPr>
          <a:lstStyle/>
          <a:p>
            <a:r>
              <a:rPr lang="en-US" sz="1200" dirty="0" smtClean="0"/>
              <a:t>Analyses from 1600 year control simulation of HADCM3: Color shading shows </a:t>
            </a:r>
            <a:r>
              <a:rPr lang="en-US" sz="1200" dirty="0" err="1" smtClean="0"/>
              <a:t>zonally</a:t>
            </a:r>
            <a:r>
              <a:rPr lang="en-US" sz="1200" dirty="0" smtClean="0"/>
              <a:t> averaged Atlantic salinity anomalies averaged over the top 800 </a:t>
            </a:r>
            <a:r>
              <a:rPr lang="en-US" sz="1200" dirty="0" err="1" smtClean="0"/>
              <a:t>m</a:t>
            </a:r>
            <a:r>
              <a:rPr lang="en-US" sz="1200" dirty="0" smtClean="0"/>
              <a:t> expressed as as potential density anomalies</a:t>
            </a:r>
            <a:endParaRPr lang="en-US" sz="1200" dirty="0"/>
          </a:p>
        </p:txBody>
      </p:sp>
      <p:pic>
        <p:nvPicPr>
          <p:cNvPr id="6" name="Picture 5" descr="Menary Fig 1.pdf"/>
          <p:cNvPicPr>
            <a:picLocks noChangeAspect="1"/>
          </p:cNvPicPr>
          <p:nvPr/>
        </p:nvPicPr>
        <mc:AlternateContent>
          <mc:Choice xmlns:ma="http://schemas.microsoft.com/office/mac/drawingml/2008/main" Requires="ma">
            <p:blipFill>
              <a:blip r:embed="rId6"/>
              <a:srcRect l="56401" t="40490" r="12415" b="44013"/>
              <a:stretch>
                <a:fillRect/>
              </a:stretch>
            </p:blipFill>
          </mc:Choice>
          <mc:Fallback>
            <p:blipFill>
              <a:blip r:embed="rId7"/>
              <a:srcRect l="56401" t="40490" r="12415" b="44013"/>
              <a:stretch>
                <a:fillRect/>
              </a:stretch>
            </p:blipFill>
          </mc:Fallback>
        </mc:AlternateContent>
        <p:spPr>
          <a:xfrm>
            <a:off x="5042728" y="5084415"/>
            <a:ext cx="2684576" cy="1773585"/>
          </a:xfrm>
          <a:prstGeom prst="rect">
            <a:avLst/>
          </a:prstGeom>
        </p:spPr>
      </p:pic>
      <p:pic>
        <p:nvPicPr>
          <p:cNvPr id="7" name="Picture 6" descr="Vellinga Wu Fig 12.pdf"/>
          <p:cNvPicPr>
            <a:picLocks noChangeAspect="1"/>
          </p:cNvPicPr>
          <p:nvPr/>
        </p:nvPicPr>
        <mc:AlternateContent>
          <mc:Choice xmlns:ma="http://schemas.microsoft.com/office/mac/drawingml/2008/main" Requires="ma">
            <p:blipFill>
              <a:blip r:embed="rId2"/>
              <a:srcRect l="28897" t="46220" r="30445" b="50180"/>
              <a:stretch>
                <a:fillRect/>
              </a:stretch>
            </p:blipFill>
          </mc:Choice>
          <mc:Fallback>
            <p:blipFill>
              <a:blip r:embed="rId3"/>
              <a:srcRect l="28897" t="46220" r="30445" b="50180"/>
              <a:stretch>
                <a:fillRect/>
              </a:stretch>
            </p:blipFill>
          </mc:Fallback>
        </mc:AlternateContent>
        <p:spPr>
          <a:xfrm>
            <a:off x="94023" y="6388099"/>
            <a:ext cx="2733843" cy="313267"/>
          </a:xfrm>
          <a:prstGeom prst="rect">
            <a:avLst/>
          </a:prstGeom>
        </p:spPr>
      </p:pic>
      <p:pic>
        <p:nvPicPr>
          <p:cNvPr id="8" name="Picture 7" descr="Menary Fig 1.pdf"/>
          <p:cNvPicPr>
            <a:picLocks noChangeAspect="1"/>
          </p:cNvPicPr>
          <p:nvPr/>
        </p:nvPicPr>
        <mc:AlternateContent>
          <mc:Choice xmlns:ma="http://schemas.microsoft.com/office/mac/drawingml/2008/main" Requires="ma">
            <p:blipFill>
              <a:blip r:embed="rId6"/>
              <a:srcRect l="56401" t="7407" r="13755" b="77827"/>
              <a:stretch>
                <a:fillRect/>
              </a:stretch>
            </p:blipFill>
          </mc:Choice>
          <mc:Fallback>
            <p:blipFill>
              <a:blip r:embed="rId7"/>
              <a:srcRect l="56401" t="7407" r="13755" b="77827"/>
              <a:stretch>
                <a:fillRect/>
              </a:stretch>
            </p:blipFill>
          </mc:Fallback>
        </mc:AlternateContent>
        <p:spPr>
          <a:xfrm>
            <a:off x="5209762" y="2017951"/>
            <a:ext cx="2647305" cy="1741249"/>
          </a:xfrm>
          <a:prstGeom prst="rect">
            <a:avLst/>
          </a:prstGeom>
        </p:spPr>
      </p:pic>
      <p:pic>
        <p:nvPicPr>
          <p:cNvPr id="9" name="Picture 8" descr="Menary Fig 1.pdf"/>
          <p:cNvPicPr>
            <a:picLocks noChangeAspect="1"/>
          </p:cNvPicPr>
          <p:nvPr/>
        </p:nvPicPr>
        <mc:AlternateContent>
          <mc:Choice xmlns:ma="http://schemas.microsoft.com/office/mac/drawingml/2008/main" Requires="ma">
            <p:blipFill>
              <a:blip r:embed="rId6"/>
              <a:srcRect l="56766" t="24094" r="12415" b="61531"/>
              <a:stretch>
                <a:fillRect/>
              </a:stretch>
            </p:blipFill>
          </mc:Choice>
          <mc:Fallback>
            <p:blipFill>
              <a:blip r:embed="rId7"/>
              <a:srcRect l="56766" t="24094" r="12415" b="61531"/>
              <a:stretch>
                <a:fillRect/>
              </a:stretch>
            </p:blipFill>
          </mc:Fallback>
        </mc:AlternateContent>
        <p:spPr>
          <a:xfrm>
            <a:off x="6561666" y="3640666"/>
            <a:ext cx="2590801" cy="1606558"/>
          </a:xfrm>
          <a:prstGeom prst="rect">
            <a:avLst/>
          </a:prstGeom>
        </p:spPr>
      </p:pic>
      <p:pic>
        <p:nvPicPr>
          <p:cNvPr id="10" name="Picture 9" descr="Menary Fig 1.pdf"/>
          <p:cNvPicPr>
            <a:picLocks noChangeAspect="1"/>
          </p:cNvPicPr>
          <p:nvPr/>
        </p:nvPicPr>
        <mc:AlternateContent>
          <mc:Choice xmlns:ma="http://schemas.microsoft.com/office/mac/drawingml/2008/main" Requires="ma">
            <p:blipFill>
              <a:blip r:embed="rId6"/>
              <a:srcRect l="63719" t="57633" r="14120" b="38671"/>
              <a:stretch>
                <a:fillRect/>
              </a:stretch>
            </p:blipFill>
          </mc:Choice>
          <mc:Fallback>
            <p:blipFill>
              <a:blip r:embed="rId7"/>
              <a:srcRect l="63719" t="57633" r="14120" b="38671"/>
              <a:stretch>
                <a:fillRect/>
              </a:stretch>
            </p:blipFill>
          </mc:Fallback>
        </mc:AlternateContent>
        <p:spPr>
          <a:xfrm>
            <a:off x="7603708" y="5449626"/>
            <a:ext cx="1540293" cy="341574"/>
          </a:xfrm>
          <a:prstGeom prst="rect">
            <a:avLst/>
          </a:prstGeom>
        </p:spPr>
      </p:pic>
      <p:cxnSp>
        <p:nvCxnSpPr>
          <p:cNvPr id="12" name="Straight Connector 11"/>
          <p:cNvCxnSpPr/>
          <p:nvPr/>
        </p:nvCxnSpPr>
        <p:spPr>
          <a:xfrm rot="5400000">
            <a:off x="2520382" y="4471121"/>
            <a:ext cx="504469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043522" y="1949569"/>
            <a:ext cx="410047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57067" y="6570133"/>
            <a:ext cx="1364476" cy="276999"/>
          </a:xfrm>
          <a:prstGeom prst="rect">
            <a:avLst/>
          </a:prstGeom>
          <a:noFill/>
        </p:spPr>
        <p:txBody>
          <a:bodyPr wrap="none" rtlCol="0">
            <a:spAutoFit/>
          </a:bodyPr>
          <a:lstStyle/>
          <a:p>
            <a:r>
              <a:rPr lang="en-US" sz="1200" dirty="0" err="1" smtClean="0"/>
              <a:t>Menary</a:t>
            </a:r>
            <a:r>
              <a:rPr lang="en-US" sz="1200" dirty="0" smtClean="0"/>
              <a:t> et al, 2011</a:t>
            </a:r>
            <a:endParaRPr lang="en-US" sz="1200" dirty="0"/>
          </a:p>
        </p:txBody>
      </p:sp>
      <p:sp>
        <p:nvSpPr>
          <p:cNvPr id="17" name="TextBox 16"/>
          <p:cNvSpPr txBox="1"/>
          <p:nvPr/>
        </p:nvSpPr>
        <p:spPr>
          <a:xfrm>
            <a:off x="3056467" y="6581001"/>
            <a:ext cx="1574394" cy="276999"/>
          </a:xfrm>
          <a:prstGeom prst="rect">
            <a:avLst/>
          </a:prstGeom>
          <a:noFill/>
        </p:spPr>
        <p:txBody>
          <a:bodyPr wrap="none" rtlCol="0">
            <a:spAutoFit/>
          </a:bodyPr>
          <a:lstStyle/>
          <a:p>
            <a:r>
              <a:rPr lang="en-US" sz="1200" dirty="0" err="1" smtClean="0"/>
              <a:t>Vellinga</a:t>
            </a:r>
            <a:r>
              <a:rPr lang="en-US" sz="1200" dirty="0" smtClean="0"/>
              <a:t> and Wu, 2004</a:t>
            </a:r>
            <a:endParaRPr lang="en-US"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elworth GRL Fig 1 2 2012.pdf"/>
          <p:cNvPicPr>
            <a:picLocks noChangeAspect="1"/>
          </p:cNvPicPr>
          <p:nvPr/>
        </p:nvPicPr>
        <mc:AlternateContent>
          <mc:Choice xmlns:ma="http://schemas.microsoft.com/office/mac/drawingml/2008/main" Requires="ma">
            <p:blipFill>
              <a:blip r:embed="rId2"/>
              <a:srcRect l="9547" t="7111" r="49425" b="54963"/>
              <a:stretch>
                <a:fillRect/>
              </a:stretch>
            </p:blipFill>
          </mc:Choice>
          <mc:Fallback>
            <p:blipFill>
              <a:blip r:embed="rId3"/>
              <a:srcRect l="9547" t="7111" r="49425" b="54963"/>
              <a:stretch>
                <a:fillRect/>
              </a:stretch>
            </p:blipFill>
          </mc:Fallback>
        </mc:AlternateContent>
        <p:spPr>
          <a:xfrm>
            <a:off x="160866" y="728133"/>
            <a:ext cx="4805693" cy="5748866"/>
          </a:xfrm>
          <a:prstGeom prst="rect">
            <a:avLst/>
          </a:prstGeom>
        </p:spPr>
      </p:pic>
      <p:sp>
        <p:nvSpPr>
          <p:cNvPr id="4" name="TextBox 3"/>
          <p:cNvSpPr txBox="1"/>
          <p:nvPr/>
        </p:nvSpPr>
        <p:spPr>
          <a:xfrm>
            <a:off x="0" y="6476999"/>
            <a:ext cx="2020793" cy="307777"/>
          </a:xfrm>
          <a:prstGeom prst="rect">
            <a:avLst/>
          </a:prstGeom>
          <a:noFill/>
        </p:spPr>
        <p:txBody>
          <a:bodyPr wrap="none" rtlCol="0">
            <a:spAutoFit/>
          </a:bodyPr>
          <a:lstStyle/>
          <a:p>
            <a:r>
              <a:rPr lang="en-US" sz="1400" dirty="0" err="1" smtClean="0"/>
              <a:t>Delworth</a:t>
            </a:r>
            <a:r>
              <a:rPr lang="en-US" sz="1400" dirty="0" smtClean="0"/>
              <a:t> and </a:t>
            </a:r>
            <a:r>
              <a:rPr lang="en-US" sz="1400" dirty="0" err="1" smtClean="0"/>
              <a:t>Zeng</a:t>
            </a:r>
            <a:r>
              <a:rPr lang="en-US" sz="1400" dirty="0" smtClean="0"/>
              <a:t>, 2012</a:t>
            </a:r>
            <a:endParaRPr lang="en-US" sz="1400" dirty="0"/>
          </a:p>
        </p:txBody>
      </p:sp>
      <p:sp>
        <p:nvSpPr>
          <p:cNvPr id="6" name="TextBox 5"/>
          <p:cNvSpPr txBox="1"/>
          <p:nvPr/>
        </p:nvSpPr>
        <p:spPr>
          <a:xfrm>
            <a:off x="267410" y="108003"/>
            <a:ext cx="4699149" cy="738664"/>
          </a:xfrm>
          <a:prstGeom prst="rect">
            <a:avLst/>
          </a:prstGeom>
          <a:solidFill>
            <a:schemeClr val="accent6">
              <a:lumMod val="40000"/>
              <a:lumOff val="60000"/>
            </a:schemeClr>
          </a:solidFill>
        </p:spPr>
        <p:txBody>
          <a:bodyPr wrap="square" rtlCol="0">
            <a:spAutoFit/>
          </a:bodyPr>
          <a:lstStyle/>
          <a:p>
            <a:r>
              <a:rPr lang="en-US" sz="1400" dirty="0" smtClean="0"/>
              <a:t>For GFDL CM2.1 model, AMOC in North Atlantic has two distinct timescales of variability, but only one timescale in South Atlantic</a:t>
            </a:r>
            <a:endParaRPr lang="en-US" sz="1400" dirty="0"/>
          </a:p>
        </p:txBody>
      </p:sp>
      <p:pic>
        <p:nvPicPr>
          <p:cNvPr id="7" name="Picture 6" descr="Park Latif Fig 1 2008.pdf"/>
          <p:cNvPicPr>
            <a:picLocks noChangeAspect="1"/>
          </p:cNvPicPr>
          <p:nvPr/>
        </p:nvPicPr>
        <mc:AlternateContent>
          <mc:Choice xmlns:ma="http://schemas.microsoft.com/office/mac/drawingml/2008/main" Requires="ma">
            <p:blipFill>
              <a:blip r:embed="rId4"/>
              <a:srcRect l="9738" t="54524" r="53036" b="23624"/>
              <a:stretch>
                <a:fillRect/>
              </a:stretch>
            </p:blipFill>
          </mc:Choice>
          <mc:Fallback>
            <p:blipFill>
              <a:blip r:embed="rId5"/>
              <a:srcRect l="9738" t="54524" r="53036" b="23624"/>
              <a:stretch>
                <a:fillRect/>
              </a:stretch>
            </p:blipFill>
          </mc:Fallback>
        </mc:AlternateContent>
        <p:spPr>
          <a:xfrm>
            <a:off x="5305587" y="3547533"/>
            <a:ext cx="3711413" cy="2819400"/>
          </a:xfrm>
          <a:prstGeom prst="rect">
            <a:avLst/>
          </a:prstGeom>
        </p:spPr>
      </p:pic>
      <p:sp>
        <p:nvSpPr>
          <p:cNvPr id="8" name="TextBox 7"/>
          <p:cNvSpPr txBox="1"/>
          <p:nvPr/>
        </p:nvSpPr>
        <p:spPr>
          <a:xfrm>
            <a:off x="7402794" y="6366933"/>
            <a:ext cx="1614206" cy="307777"/>
          </a:xfrm>
          <a:prstGeom prst="rect">
            <a:avLst/>
          </a:prstGeom>
          <a:noFill/>
        </p:spPr>
        <p:txBody>
          <a:bodyPr wrap="none" rtlCol="0">
            <a:spAutoFit/>
          </a:bodyPr>
          <a:lstStyle/>
          <a:p>
            <a:r>
              <a:rPr lang="en-US" sz="1400" dirty="0" smtClean="0"/>
              <a:t>Park and </a:t>
            </a:r>
            <a:r>
              <a:rPr lang="en-US" sz="1400" dirty="0" err="1" smtClean="0"/>
              <a:t>Latif</a:t>
            </a:r>
            <a:r>
              <a:rPr lang="en-US" sz="1400" dirty="0" smtClean="0"/>
              <a:t>, 2008</a:t>
            </a:r>
            <a:endParaRPr lang="en-US" sz="1400" dirty="0"/>
          </a:p>
        </p:txBody>
      </p:sp>
      <p:cxnSp>
        <p:nvCxnSpPr>
          <p:cNvPr id="10" name="Straight Connector 9"/>
          <p:cNvCxnSpPr/>
          <p:nvPr/>
        </p:nvCxnSpPr>
        <p:spPr>
          <a:xfrm rot="5400000">
            <a:off x="1690357" y="3479403"/>
            <a:ext cx="6960391"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503184" y="3024313"/>
            <a:ext cx="3513816" cy="523220"/>
          </a:xfrm>
          <a:prstGeom prst="rect">
            <a:avLst/>
          </a:prstGeom>
          <a:solidFill>
            <a:schemeClr val="accent6">
              <a:lumMod val="40000"/>
              <a:lumOff val="60000"/>
            </a:schemeClr>
          </a:solidFill>
        </p:spPr>
        <p:txBody>
          <a:bodyPr wrap="square" rtlCol="0">
            <a:spAutoFit/>
          </a:bodyPr>
          <a:lstStyle/>
          <a:p>
            <a:r>
              <a:rPr lang="en-US" sz="1400" dirty="0" smtClean="0"/>
              <a:t>In Kiel Climate Model, separate peaks at </a:t>
            </a:r>
            <a:r>
              <a:rPr lang="en-US" sz="1400" dirty="0" err="1" smtClean="0"/>
              <a:t>multidecadal</a:t>
            </a:r>
            <a:r>
              <a:rPr lang="en-US" sz="1400" dirty="0" smtClean="0"/>
              <a:t> and multi-centennial timescales</a:t>
            </a:r>
            <a:endParaRPr lang="en-US" sz="1400" dirty="0"/>
          </a:p>
        </p:txBody>
      </p:sp>
      <p:sp>
        <p:nvSpPr>
          <p:cNvPr id="9" name="TextBox 8"/>
          <p:cNvSpPr txBox="1"/>
          <p:nvPr/>
        </p:nvSpPr>
        <p:spPr>
          <a:xfrm>
            <a:off x="5731829" y="1561068"/>
            <a:ext cx="3341930" cy="923330"/>
          </a:xfrm>
          <a:prstGeom prst="rect">
            <a:avLst/>
          </a:prstGeom>
          <a:noFill/>
        </p:spPr>
        <p:txBody>
          <a:bodyPr wrap="square" rtlCol="0">
            <a:spAutoFit/>
          </a:bodyPr>
          <a:lstStyle/>
          <a:p>
            <a:r>
              <a:rPr lang="en-US" smtClean="0"/>
              <a:t>Mechanism </a:t>
            </a:r>
            <a:r>
              <a:rPr lang="en-US" dirty="0" smtClean="0"/>
              <a:t>involves buildup and release of ocean heat content in Southern Ocean</a:t>
            </a:r>
            <a:endParaRPr lang="en-US" dirty="0"/>
          </a:p>
        </p:txBody>
      </p:sp>
      <p:cxnSp>
        <p:nvCxnSpPr>
          <p:cNvPr id="13" name="Straight Arrow Connector 12"/>
          <p:cNvCxnSpPr/>
          <p:nvPr/>
        </p:nvCxnSpPr>
        <p:spPr>
          <a:xfrm rot="5400000">
            <a:off x="7352444" y="2604356"/>
            <a:ext cx="801813" cy="3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ure 1.pdf"/>
          <p:cNvPicPr>
            <a:picLocks noChangeAspect="1"/>
          </p:cNvPicPr>
          <p:nvPr/>
        </p:nvPicPr>
        <mc:AlternateContent>
          <mc:Choice xmlns:ma="http://schemas.microsoft.com/office/mac/drawingml/2008/main" Requires="ma">
            <p:blipFill>
              <a:blip r:embed="rId2"/>
              <a:srcRect l="19354" t="6626" r="24797" b="63681"/>
              <a:stretch>
                <a:fillRect/>
              </a:stretch>
            </p:blipFill>
          </mc:Choice>
          <mc:Fallback>
            <p:blipFill>
              <a:blip r:embed="rId3"/>
              <a:srcRect l="19354" t="6626" r="24797" b="63681"/>
              <a:stretch>
                <a:fillRect/>
              </a:stretch>
            </p:blipFill>
          </mc:Fallback>
        </mc:AlternateContent>
        <p:spPr>
          <a:xfrm>
            <a:off x="234627" y="23301"/>
            <a:ext cx="4299632" cy="2958361"/>
          </a:xfrm>
          <a:prstGeom prst="rect">
            <a:avLst/>
          </a:prstGeom>
        </p:spPr>
      </p:pic>
      <p:pic>
        <p:nvPicPr>
          <p:cNvPr id="6" name="Picture 5" descr="Fig 2 Delworth 2012 multicentennial.pdf"/>
          <p:cNvPicPr>
            <a:picLocks noChangeAspect="1"/>
          </p:cNvPicPr>
          <p:nvPr/>
        </p:nvPicPr>
        <mc:AlternateContent>
          <mc:Choice xmlns:ma="http://schemas.microsoft.com/office/mac/drawingml/2008/main" Requires="ma">
            <p:blipFill>
              <a:blip r:embed="rId4"/>
              <a:srcRect l="18475" t="5776" r="17980" b="73328"/>
              <a:stretch>
                <a:fillRect/>
              </a:stretch>
            </p:blipFill>
          </mc:Choice>
          <mc:Fallback>
            <p:blipFill>
              <a:blip r:embed="rId5"/>
              <a:srcRect l="18475" t="5776" r="17980" b="73328"/>
              <a:stretch>
                <a:fillRect/>
              </a:stretch>
            </p:blipFill>
          </mc:Fallback>
        </mc:AlternateContent>
        <p:spPr>
          <a:xfrm>
            <a:off x="826175" y="3611774"/>
            <a:ext cx="7362351" cy="3133124"/>
          </a:xfrm>
          <a:prstGeom prst="rect">
            <a:avLst/>
          </a:prstGeom>
        </p:spPr>
      </p:pic>
      <p:pic>
        <p:nvPicPr>
          <p:cNvPr id="7" name="Picture 6" descr="Figure 1.pdf"/>
          <p:cNvPicPr>
            <a:picLocks noChangeAspect="1"/>
          </p:cNvPicPr>
          <p:nvPr/>
        </p:nvPicPr>
        <mc:AlternateContent>
          <mc:Choice xmlns:ma="http://schemas.microsoft.com/office/mac/drawingml/2008/main" Requires="ma">
            <p:blipFill>
              <a:blip r:embed="rId2"/>
              <a:srcRect l="19354" t="36329" r="24797" b="33744"/>
              <a:stretch>
                <a:fillRect/>
              </a:stretch>
            </p:blipFill>
          </mc:Choice>
          <mc:Fallback>
            <p:blipFill>
              <a:blip r:embed="rId3"/>
              <a:srcRect l="19354" t="36329" r="24797" b="33744"/>
              <a:stretch>
                <a:fillRect/>
              </a:stretch>
            </p:blipFill>
          </mc:Fallback>
        </mc:AlternateContent>
        <p:spPr>
          <a:xfrm>
            <a:off x="4299632" y="0"/>
            <a:ext cx="4299632" cy="2981662"/>
          </a:xfrm>
          <a:prstGeom prst="rect">
            <a:avLst/>
          </a:prstGeom>
        </p:spPr>
      </p:pic>
      <p:sp>
        <p:nvSpPr>
          <p:cNvPr id="5" name="TextBox 4"/>
          <p:cNvSpPr txBox="1"/>
          <p:nvPr/>
        </p:nvSpPr>
        <p:spPr>
          <a:xfrm>
            <a:off x="114327" y="3242442"/>
            <a:ext cx="9029673" cy="646331"/>
          </a:xfrm>
          <a:prstGeom prst="rect">
            <a:avLst/>
          </a:prstGeom>
          <a:noFill/>
        </p:spPr>
        <p:txBody>
          <a:bodyPr wrap="square" rtlCol="0">
            <a:spAutoFit/>
          </a:bodyPr>
          <a:lstStyle/>
          <a:p>
            <a:r>
              <a:rPr lang="en-US" i="1" dirty="0" smtClean="0"/>
              <a:t>In GFDL CM2.1 model control simulation, </a:t>
            </a:r>
            <a:r>
              <a:rPr lang="en-US" i="1" dirty="0" err="1" smtClean="0"/>
              <a:t>multicentennial</a:t>
            </a:r>
            <a:r>
              <a:rPr lang="en-US" i="1" dirty="0" smtClean="0"/>
              <a:t> AMOC variations are the prime driver of centennial and longer scale </a:t>
            </a:r>
            <a:r>
              <a:rPr lang="en-US" i="1" dirty="0" err="1" smtClean="0"/>
              <a:t>extratropical</a:t>
            </a:r>
            <a:r>
              <a:rPr lang="en-US" i="1" dirty="0" smtClean="0"/>
              <a:t> NH temperature variations. </a:t>
            </a:r>
            <a:endParaRPr lang="en-US" i="1" dirty="0"/>
          </a:p>
        </p:txBody>
      </p:sp>
      <p:sp>
        <p:nvSpPr>
          <p:cNvPr id="8" name="TextBox 7"/>
          <p:cNvSpPr txBox="1"/>
          <p:nvPr/>
        </p:nvSpPr>
        <p:spPr>
          <a:xfrm>
            <a:off x="7178129" y="6437121"/>
            <a:ext cx="2020793" cy="307777"/>
          </a:xfrm>
          <a:prstGeom prst="rect">
            <a:avLst/>
          </a:prstGeom>
          <a:noFill/>
        </p:spPr>
        <p:txBody>
          <a:bodyPr wrap="none" rtlCol="0">
            <a:spAutoFit/>
          </a:bodyPr>
          <a:lstStyle/>
          <a:p>
            <a:r>
              <a:rPr lang="en-US" sz="1400" dirty="0" err="1" smtClean="0"/>
              <a:t>Delworth</a:t>
            </a:r>
            <a:r>
              <a:rPr lang="en-US" sz="1400" dirty="0" smtClean="0"/>
              <a:t> and </a:t>
            </a:r>
            <a:r>
              <a:rPr lang="en-US" sz="1400" dirty="0" err="1" smtClean="0"/>
              <a:t>Zeng</a:t>
            </a:r>
            <a:r>
              <a:rPr lang="en-US" sz="1400" dirty="0" smtClean="0"/>
              <a:t>, 2012</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elworth 2012 Fig 5.pdf"/>
          <p:cNvPicPr>
            <a:picLocks noChangeAspect="1"/>
          </p:cNvPicPr>
          <p:nvPr/>
        </p:nvPicPr>
        <mc:AlternateContent>
          <mc:Choice xmlns:ma="http://schemas.microsoft.com/office/mac/drawingml/2008/main" Requires="ma">
            <p:blipFill>
              <a:blip r:embed="rId2"/>
              <a:srcRect l="14340" t="6667" r="55176" b="52000"/>
              <a:stretch>
                <a:fillRect/>
              </a:stretch>
            </p:blipFill>
          </mc:Choice>
          <mc:Fallback>
            <p:blipFill>
              <a:blip r:embed="rId3"/>
              <a:srcRect l="14340" t="6667" r="55176" b="52000"/>
              <a:stretch>
                <a:fillRect/>
              </a:stretch>
            </p:blipFill>
          </mc:Fallback>
        </mc:AlternateContent>
        <p:spPr>
          <a:xfrm>
            <a:off x="658706" y="-135467"/>
            <a:ext cx="3913293" cy="6866722"/>
          </a:xfrm>
          <a:prstGeom prst="rect">
            <a:avLst/>
          </a:prstGeom>
        </p:spPr>
      </p:pic>
      <p:sp>
        <p:nvSpPr>
          <p:cNvPr id="3" name="TextBox 2"/>
          <p:cNvSpPr txBox="1"/>
          <p:nvPr/>
        </p:nvSpPr>
        <p:spPr>
          <a:xfrm>
            <a:off x="4868333" y="3048000"/>
            <a:ext cx="3865161" cy="954107"/>
          </a:xfrm>
          <a:prstGeom prst="rect">
            <a:avLst/>
          </a:prstGeom>
          <a:solidFill>
            <a:srgbClr val="FCD5B5"/>
          </a:solidFill>
        </p:spPr>
        <p:txBody>
          <a:bodyPr wrap="square" rtlCol="0">
            <a:spAutoFit/>
          </a:bodyPr>
          <a:lstStyle/>
          <a:p>
            <a:r>
              <a:rPr lang="en-US" sz="1400" dirty="0" smtClean="0"/>
              <a:t>Mechanism of multi-centennial AMOC variability in GFDL CM2.1 is associated with propagation of salinity signal between high latitudes of the North Atlantic and the Southern Ocean</a:t>
            </a:r>
            <a:endParaRPr lang="en-US" sz="1400" dirty="0"/>
          </a:p>
        </p:txBody>
      </p:sp>
      <p:cxnSp>
        <p:nvCxnSpPr>
          <p:cNvPr id="5" name="Straight Arrow Connector 4"/>
          <p:cNvCxnSpPr/>
          <p:nvPr/>
        </p:nvCxnSpPr>
        <p:spPr>
          <a:xfrm rot="5400000" flipH="1" flipV="1">
            <a:off x="1278467" y="1456267"/>
            <a:ext cx="1270000" cy="9652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flipH="1" flipV="1">
            <a:off x="2396067" y="1456267"/>
            <a:ext cx="1270000" cy="9652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6200000" flipH="1">
            <a:off x="1227667" y="4648199"/>
            <a:ext cx="1346199" cy="36406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H="1">
            <a:off x="2370667" y="4648199"/>
            <a:ext cx="1346199" cy="36406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178129" y="6437121"/>
            <a:ext cx="2020793" cy="307777"/>
          </a:xfrm>
          <a:prstGeom prst="rect">
            <a:avLst/>
          </a:prstGeom>
          <a:noFill/>
        </p:spPr>
        <p:txBody>
          <a:bodyPr wrap="none" rtlCol="0">
            <a:spAutoFit/>
          </a:bodyPr>
          <a:lstStyle/>
          <a:p>
            <a:r>
              <a:rPr lang="en-US" sz="1400" dirty="0" err="1" smtClean="0"/>
              <a:t>Delworth</a:t>
            </a:r>
            <a:r>
              <a:rPr lang="en-US" sz="1400" dirty="0" smtClean="0"/>
              <a:t> and </a:t>
            </a:r>
            <a:r>
              <a:rPr lang="en-US" sz="1400" dirty="0" err="1" smtClean="0"/>
              <a:t>Zeng</a:t>
            </a:r>
            <a:r>
              <a:rPr lang="en-US" sz="1400" dirty="0" smtClean="0"/>
              <a:t>, 2012</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anabasoglu 2012 Fig 13.pdf"/>
          <p:cNvPicPr>
            <a:picLocks noChangeAspect="1"/>
          </p:cNvPicPr>
          <p:nvPr/>
        </p:nvPicPr>
        <mc:AlternateContent>
          <mc:Choice xmlns:ma="http://schemas.microsoft.com/office/mac/drawingml/2008/main" Requires="ma">
            <p:blipFill>
              <a:blip r:embed="rId2"/>
              <a:srcRect l="7366" t="8519" r="49671" b="42716"/>
              <a:stretch>
                <a:fillRect/>
              </a:stretch>
            </p:blipFill>
          </mc:Choice>
          <mc:Fallback>
            <p:blipFill>
              <a:blip r:embed="rId3"/>
              <a:srcRect l="7366" t="8519" r="49671" b="42716"/>
              <a:stretch>
                <a:fillRect/>
              </a:stretch>
            </p:blipFill>
          </mc:Fallback>
        </mc:AlternateContent>
        <p:spPr>
          <a:xfrm>
            <a:off x="-1" y="-1"/>
            <a:ext cx="3708401" cy="5612331"/>
          </a:xfrm>
          <a:prstGeom prst="rect">
            <a:avLst/>
          </a:prstGeom>
        </p:spPr>
      </p:pic>
      <p:sp>
        <p:nvSpPr>
          <p:cNvPr id="4" name="TextBox 3"/>
          <p:cNvSpPr txBox="1"/>
          <p:nvPr/>
        </p:nvSpPr>
        <p:spPr>
          <a:xfrm>
            <a:off x="4216400" y="143934"/>
            <a:ext cx="5096933" cy="3754874"/>
          </a:xfrm>
          <a:prstGeom prst="rect">
            <a:avLst/>
          </a:prstGeom>
          <a:noFill/>
        </p:spPr>
        <p:txBody>
          <a:bodyPr wrap="square" rtlCol="0">
            <a:spAutoFit/>
          </a:bodyPr>
          <a:lstStyle/>
          <a:p>
            <a:r>
              <a:rPr lang="en-US" b="1" dirty="0" smtClean="0">
                <a:solidFill>
                  <a:srgbClr val="FF0000"/>
                </a:solidFill>
              </a:rPr>
              <a:t>AMOC variability in CCSM3 and CCSM4</a:t>
            </a:r>
          </a:p>
          <a:p>
            <a:r>
              <a:rPr lang="en-US" sz="1400" i="1" dirty="0" smtClean="0">
                <a:solidFill>
                  <a:srgbClr val="008000"/>
                </a:solidFill>
              </a:rPr>
              <a:t>(</a:t>
            </a:r>
            <a:r>
              <a:rPr lang="en-US" sz="1400" i="1" dirty="0" err="1" smtClean="0">
                <a:solidFill>
                  <a:srgbClr val="008000"/>
                </a:solidFill>
              </a:rPr>
              <a:t>Danabasoglu</a:t>
            </a:r>
            <a:r>
              <a:rPr lang="en-US" sz="1400" i="1" dirty="0" smtClean="0">
                <a:solidFill>
                  <a:srgbClr val="008000"/>
                </a:solidFill>
              </a:rPr>
              <a:t> et al, 2012; Kwon and </a:t>
            </a:r>
            <a:r>
              <a:rPr lang="en-US" sz="1400" i="1" dirty="0" err="1" smtClean="0">
                <a:solidFill>
                  <a:srgbClr val="008000"/>
                </a:solidFill>
              </a:rPr>
              <a:t>Frankignoul</a:t>
            </a:r>
            <a:r>
              <a:rPr lang="en-US" sz="1400" i="1" dirty="0" smtClean="0">
                <a:solidFill>
                  <a:srgbClr val="008000"/>
                </a:solidFill>
              </a:rPr>
              <a:t>, 2012)</a:t>
            </a:r>
          </a:p>
          <a:p>
            <a:endParaRPr lang="en-US" dirty="0" smtClean="0"/>
          </a:p>
          <a:p>
            <a:r>
              <a:rPr lang="en-US" b="1" u="sng" dirty="0" smtClean="0"/>
              <a:t>Similarities:</a:t>
            </a:r>
          </a:p>
          <a:p>
            <a:pPr>
              <a:buFont typeface="Arial"/>
              <a:buChar char="•"/>
            </a:pPr>
            <a:r>
              <a:rPr lang="en-US" sz="1600" i="1" dirty="0" smtClean="0">
                <a:solidFill>
                  <a:srgbClr val="0000FF"/>
                </a:solidFill>
              </a:rPr>
              <a:t>Spatial pattern</a:t>
            </a:r>
          </a:p>
          <a:p>
            <a:pPr>
              <a:buFont typeface="Arial"/>
              <a:buChar char="•"/>
            </a:pPr>
            <a:r>
              <a:rPr lang="en-US" sz="1600" i="1" dirty="0" smtClean="0">
                <a:solidFill>
                  <a:srgbClr val="0000FF"/>
                </a:solidFill>
              </a:rPr>
              <a:t>Relationship to Lab Sea density</a:t>
            </a:r>
          </a:p>
          <a:p>
            <a:endParaRPr lang="en-US" dirty="0" smtClean="0"/>
          </a:p>
          <a:p>
            <a:r>
              <a:rPr lang="en-US" b="1" u="sng" dirty="0" smtClean="0"/>
              <a:t>Differences </a:t>
            </a:r>
          </a:p>
          <a:p>
            <a:pPr>
              <a:buFont typeface="Arial"/>
              <a:buChar char="•"/>
            </a:pPr>
            <a:r>
              <a:rPr lang="en-US" sz="1600" i="1" dirty="0" smtClean="0">
                <a:solidFill>
                  <a:srgbClr val="0000FF"/>
                </a:solidFill>
              </a:rPr>
              <a:t>Timescales (20 years; 50-200 years; red noise)</a:t>
            </a:r>
          </a:p>
          <a:p>
            <a:pPr>
              <a:buFont typeface="Arial"/>
              <a:buChar char="•"/>
            </a:pPr>
            <a:r>
              <a:rPr lang="en-US" sz="1600" i="1" dirty="0" smtClean="0">
                <a:solidFill>
                  <a:srgbClr val="0000FF"/>
                </a:solidFill>
              </a:rPr>
              <a:t>Role of overflow parameterization</a:t>
            </a:r>
          </a:p>
          <a:p>
            <a:pPr>
              <a:buFont typeface="Arial"/>
              <a:buChar char="•"/>
            </a:pPr>
            <a:r>
              <a:rPr lang="en-US" sz="1600" i="1" dirty="0" smtClean="0">
                <a:solidFill>
                  <a:srgbClr val="0000FF"/>
                </a:solidFill>
              </a:rPr>
              <a:t>Amplitude of AMOC variability</a:t>
            </a:r>
          </a:p>
          <a:p>
            <a:endParaRPr lang="en-US" dirty="0" smtClean="0"/>
          </a:p>
          <a:p>
            <a:endParaRPr lang="en-US" dirty="0" smtClean="0"/>
          </a:p>
          <a:p>
            <a:endParaRPr lang="en-US" dirty="0"/>
          </a:p>
        </p:txBody>
      </p:sp>
      <p:sp>
        <p:nvSpPr>
          <p:cNvPr id="5" name="TextBox 4"/>
          <p:cNvSpPr txBox="1"/>
          <p:nvPr/>
        </p:nvSpPr>
        <p:spPr>
          <a:xfrm>
            <a:off x="4216400" y="4986867"/>
            <a:ext cx="4682066" cy="1631216"/>
          </a:xfrm>
          <a:prstGeom prst="rect">
            <a:avLst/>
          </a:prstGeom>
          <a:noFill/>
        </p:spPr>
        <p:txBody>
          <a:bodyPr wrap="square" rtlCol="0">
            <a:spAutoFit/>
          </a:bodyPr>
          <a:lstStyle/>
          <a:p>
            <a:r>
              <a:rPr lang="en-US" sz="1400" i="1" dirty="0" smtClean="0">
                <a:solidFill>
                  <a:srgbClr val="0000FF"/>
                </a:solidFill>
              </a:rPr>
              <a:t>“Such dependence of AMOC variability on these parameterizations has important implications for both AMOC variability characteristics and search for a robust mechanism as they may depend on parameter choices and implementation details of these schemes in various ocean general circulation models.</a:t>
            </a:r>
            <a:r>
              <a:rPr lang="en-US" sz="1600" i="1" dirty="0" smtClean="0">
                <a:solidFill>
                  <a:srgbClr val="0000FF"/>
                </a:solidFill>
              </a:rPr>
              <a:t>”</a:t>
            </a:r>
          </a:p>
          <a:p>
            <a:r>
              <a:rPr lang="en-US" sz="1400" i="1" dirty="0" err="1" smtClean="0">
                <a:solidFill>
                  <a:srgbClr val="008000"/>
                </a:solidFill>
              </a:rPr>
              <a:t>Danabasoglu</a:t>
            </a:r>
            <a:r>
              <a:rPr lang="en-US" sz="1400" i="1" dirty="0" smtClean="0">
                <a:solidFill>
                  <a:srgbClr val="008000"/>
                </a:solidFill>
              </a:rPr>
              <a:t> et al., 2012</a:t>
            </a:r>
            <a:endParaRPr lang="en-US" sz="1400" i="1" dirty="0">
              <a:solidFill>
                <a:srgbClr val="008000"/>
              </a:solidFill>
            </a:endParaRPr>
          </a:p>
        </p:txBody>
      </p:sp>
      <p:pic>
        <p:nvPicPr>
          <p:cNvPr id="6" name="Picture 5" descr="Kwon Frankignoul Fig 1 2012.gif"/>
          <p:cNvPicPr>
            <a:picLocks noChangeAspect="1"/>
          </p:cNvPicPr>
          <p:nvPr/>
        </p:nvPicPr>
        <p:blipFill>
          <a:blip r:embed="rId4"/>
          <a:srcRect t="64528"/>
          <a:stretch>
            <a:fillRect/>
          </a:stretch>
        </p:blipFill>
        <p:spPr>
          <a:xfrm>
            <a:off x="4387022" y="3148573"/>
            <a:ext cx="4655378" cy="1293847"/>
          </a:xfrm>
          <a:prstGeom prst="rect">
            <a:avLst/>
          </a:prstGeom>
        </p:spPr>
      </p:pic>
      <p:sp>
        <p:nvSpPr>
          <p:cNvPr id="7" name="TextBox 6"/>
          <p:cNvSpPr txBox="1"/>
          <p:nvPr/>
        </p:nvSpPr>
        <p:spPr>
          <a:xfrm>
            <a:off x="6897515" y="3201307"/>
            <a:ext cx="1236236" cy="307777"/>
          </a:xfrm>
          <a:prstGeom prst="rect">
            <a:avLst/>
          </a:prstGeom>
          <a:noFill/>
        </p:spPr>
        <p:txBody>
          <a:bodyPr wrap="none" rtlCol="0">
            <a:spAutoFit/>
          </a:bodyPr>
          <a:lstStyle/>
          <a:p>
            <a:r>
              <a:rPr lang="en-US" sz="1400" b="1" dirty="0" smtClean="0"/>
              <a:t>CCSM3 AMOC</a:t>
            </a:r>
            <a:endParaRPr lang="en-US" sz="1400" b="1" dirty="0"/>
          </a:p>
        </p:txBody>
      </p:sp>
      <p:sp>
        <p:nvSpPr>
          <p:cNvPr id="8" name="TextBox 7"/>
          <p:cNvSpPr txBox="1"/>
          <p:nvPr/>
        </p:nvSpPr>
        <p:spPr>
          <a:xfrm>
            <a:off x="7579000" y="4442761"/>
            <a:ext cx="1319467" cy="276999"/>
          </a:xfrm>
          <a:prstGeom prst="rect">
            <a:avLst/>
          </a:prstGeom>
          <a:noFill/>
        </p:spPr>
        <p:txBody>
          <a:bodyPr wrap="none" rtlCol="0">
            <a:spAutoFit/>
          </a:bodyPr>
          <a:lstStyle/>
          <a:p>
            <a:r>
              <a:rPr lang="en-US" sz="1200" b="1" i="1" dirty="0" smtClean="0">
                <a:solidFill>
                  <a:srgbClr val="FF0000"/>
                </a:solidFill>
              </a:rPr>
              <a:t>Differing regimes</a:t>
            </a:r>
            <a:endParaRPr lang="en-US" sz="1200" b="1" i="1" dirty="0">
              <a:solidFill>
                <a:srgbClr val="FF0000"/>
              </a:solidFill>
            </a:endParaRPr>
          </a:p>
        </p:txBody>
      </p:sp>
      <p:cxnSp>
        <p:nvCxnSpPr>
          <p:cNvPr id="10" name="Straight Arrow Connector 9"/>
          <p:cNvCxnSpPr/>
          <p:nvPr/>
        </p:nvCxnSpPr>
        <p:spPr>
          <a:xfrm rot="10800000">
            <a:off x="6897516" y="3898808"/>
            <a:ext cx="938719" cy="5436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flipH="1" flipV="1">
            <a:off x="7713187" y="4021856"/>
            <a:ext cx="543612" cy="2975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296334" y="165100"/>
            <a:ext cx="8847666" cy="7048084"/>
          </a:xfrm>
          <a:prstGeom prst="rect">
            <a:avLst/>
          </a:prstGeom>
          <a:noFill/>
        </p:spPr>
        <p:txBody>
          <a:bodyPr wrap="square" rtlCol="0">
            <a:spAutoFit/>
          </a:bodyPr>
          <a:lstStyle/>
          <a:p>
            <a:r>
              <a:rPr lang="en-US" b="1" i="1" dirty="0" smtClean="0"/>
              <a:t>Perspectives …</a:t>
            </a:r>
          </a:p>
          <a:p>
            <a:endParaRPr lang="en-US" dirty="0" smtClean="0"/>
          </a:p>
          <a:p>
            <a:r>
              <a:rPr lang="en-US" sz="1600" dirty="0" smtClean="0"/>
              <a:t>(1) “</a:t>
            </a:r>
            <a:r>
              <a:rPr lang="en-US" sz="1600" dirty="0" err="1" smtClean="0"/>
              <a:t>Jungclaus</a:t>
            </a:r>
            <a:r>
              <a:rPr lang="en-US" sz="1600" dirty="0" smtClean="0"/>
              <a:t> et al (2006) analyze a 500-yr control integration with the ECHAM5-Max Planck Institute Ocean Model (MPI-OM) and find pronounced </a:t>
            </a:r>
            <a:r>
              <a:rPr lang="en-US" sz="1600" dirty="0" err="1" smtClean="0"/>
              <a:t>multidecadal</a:t>
            </a:r>
            <a:r>
              <a:rPr lang="en-US" sz="1600" dirty="0" smtClean="0"/>
              <a:t> fluctuations in the Atlantic MOC and associated heat transport with a period of 70-80 yr. From a </a:t>
            </a:r>
            <a:r>
              <a:rPr lang="en-US" sz="1600" i="1" dirty="0" smtClean="0">
                <a:solidFill>
                  <a:srgbClr val="0000FF"/>
                </a:solidFill>
              </a:rPr>
              <a:t>different simulation with the same model </a:t>
            </a:r>
            <a:r>
              <a:rPr lang="en-US" sz="1600" dirty="0" smtClean="0"/>
              <a:t>(</a:t>
            </a:r>
            <a:r>
              <a:rPr lang="en-US" sz="1600" dirty="0" err="1" smtClean="0"/>
              <a:t>Sterl</a:t>
            </a:r>
            <a:r>
              <a:rPr lang="en-US" sz="1600" dirty="0" smtClean="0"/>
              <a:t> et al. 2008) it appears that the dominant variability in the AMO Index is in the 20-40 yr band. Variability on the longer time scale (50-80 yr) also exists but is not significant at the 95% level (van </a:t>
            </a:r>
            <a:r>
              <a:rPr lang="en-US" sz="1600" dirty="0" err="1" smtClean="0"/>
              <a:t>Oldenborgh</a:t>
            </a:r>
            <a:r>
              <a:rPr lang="en-US" sz="1600" dirty="0" smtClean="0"/>
              <a:t> et al 2009).”</a:t>
            </a:r>
          </a:p>
          <a:p>
            <a:r>
              <a:rPr lang="en-US" sz="1600" dirty="0" smtClean="0"/>
              <a:t>	- </a:t>
            </a:r>
            <a:r>
              <a:rPr lang="en-US" sz="1600" b="1" i="1" dirty="0" smtClean="0">
                <a:solidFill>
                  <a:srgbClr val="0000FF"/>
                </a:solidFill>
              </a:rPr>
              <a:t>State dependence of variability, and presumably of mechanisms</a:t>
            </a:r>
            <a:r>
              <a:rPr lang="en-US" sz="1600" dirty="0" smtClean="0"/>
              <a:t>; see also Kwon and </a:t>
            </a:r>
            <a:r>
              <a:rPr lang="en-US" sz="1600" dirty="0" err="1" smtClean="0"/>
              <a:t>Frankignoul</a:t>
            </a:r>
            <a:r>
              <a:rPr lang="en-US" sz="1600" dirty="0" smtClean="0"/>
              <a:t>, 2012.</a:t>
            </a:r>
          </a:p>
          <a:p>
            <a:endParaRPr lang="en-US" dirty="0" smtClean="0"/>
          </a:p>
          <a:p>
            <a:endParaRPr lang="en-US" dirty="0" smtClean="0"/>
          </a:p>
          <a:p>
            <a:r>
              <a:rPr lang="en-US" dirty="0" smtClean="0"/>
              <a:t>(2) Look to analogy with ENSO …</a:t>
            </a:r>
          </a:p>
          <a:p>
            <a:endParaRPr lang="en-US" dirty="0" smtClean="0"/>
          </a:p>
          <a:p>
            <a:r>
              <a:rPr lang="en-US" dirty="0" smtClean="0"/>
              <a:t>- far better observed phenomenon </a:t>
            </a:r>
          </a:p>
          <a:p>
            <a:r>
              <a:rPr lang="en-US" dirty="0" smtClean="0"/>
              <a:t>- 30+ years of work on theory and modeling</a:t>
            </a:r>
          </a:p>
          <a:p>
            <a:endParaRPr lang="en-US" dirty="0" smtClean="0"/>
          </a:p>
          <a:p>
            <a:r>
              <a:rPr lang="en-US" dirty="0" smtClean="0"/>
              <a:t> … and yet while state of the art </a:t>
            </a:r>
            <a:r>
              <a:rPr lang="en-US" dirty="0" err="1" smtClean="0"/>
              <a:t>GCMs</a:t>
            </a:r>
            <a:r>
              <a:rPr lang="en-US" dirty="0" smtClean="0"/>
              <a:t> generally have some sort of ENSO, they vary greatly in time scale, spatial structure and details of mechanisms.</a:t>
            </a:r>
          </a:p>
          <a:p>
            <a:endParaRPr lang="en-US" dirty="0" smtClean="0"/>
          </a:p>
          <a:p>
            <a:r>
              <a:rPr lang="en-US" dirty="0" smtClean="0"/>
              <a:t>… further, there can be substantial centennial-scale modulation of simulated ENSO, similar to what we see with AMOC variability (Wittenberg, 2009)</a:t>
            </a:r>
          </a:p>
          <a:p>
            <a:endParaRPr lang="en-US" dirty="0" smtClean="0"/>
          </a:p>
          <a:p>
            <a:r>
              <a:rPr lang="en-US" dirty="0" err="1" smtClean="0">
                <a:sym typeface="Wingdings"/>
              </a:rPr>
              <a:t></a:t>
            </a:r>
            <a:r>
              <a:rPr lang="en-US" dirty="0" smtClean="0">
                <a:sym typeface="Wingdings"/>
              </a:rPr>
              <a:t> </a:t>
            </a:r>
            <a:r>
              <a:rPr lang="en-US" b="1" i="1" dirty="0" smtClean="0">
                <a:solidFill>
                  <a:srgbClr val="000090"/>
                </a:solidFill>
              </a:rPr>
              <a:t>With AMOC variability the observational basis is much smaller, and the challenges are formidable. </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3400" y="86267"/>
            <a:ext cx="7924800" cy="369332"/>
          </a:xfrm>
          <a:prstGeom prst="rect">
            <a:avLst/>
          </a:prstGeom>
          <a:solidFill>
            <a:srgbClr val="FCD5B5"/>
          </a:solidFill>
        </p:spPr>
        <p:txBody>
          <a:bodyPr wrap="square" rtlCol="0">
            <a:spAutoFit/>
          </a:bodyPr>
          <a:lstStyle/>
          <a:p>
            <a:r>
              <a:rPr lang="en-US" b="1" dirty="0" smtClean="0"/>
              <a:t>External factors: Response of AMOC to North Atlantic Oscillation</a:t>
            </a:r>
            <a:endParaRPr lang="en-US" b="1" dirty="0"/>
          </a:p>
        </p:txBody>
      </p:sp>
      <p:sp>
        <p:nvSpPr>
          <p:cNvPr id="5" name="TextBox 4"/>
          <p:cNvSpPr txBox="1"/>
          <p:nvPr/>
        </p:nvSpPr>
        <p:spPr>
          <a:xfrm>
            <a:off x="6919108" y="6364124"/>
            <a:ext cx="2082859" cy="307777"/>
          </a:xfrm>
          <a:prstGeom prst="rect">
            <a:avLst/>
          </a:prstGeom>
          <a:noFill/>
        </p:spPr>
        <p:txBody>
          <a:bodyPr wrap="none" rtlCol="0">
            <a:spAutoFit/>
          </a:bodyPr>
          <a:lstStyle/>
          <a:p>
            <a:r>
              <a:rPr lang="en-US" sz="1400" dirty="0" err="1" smtClean="0">
                <a:solidFill>
                  <a:srgbClr val="008000"/>
                </a:solidFill>
              </a:rPr>
              <a:t>Delworth</a:t>
            </a:r>
            <a:r>
              <a:rPr lang="en-US" sz="1400" dirty="0" smtClean="0">
                <a:solidFill>
                  <a:srgbClr val="008000"/>
                </a:solidFill>
              </a:rPr>
              <a:t> and Dixon, 2000</a:t>
            </a:r>
            <a:endParaRPr lang="en-US" sz="1400" dirty="0">
              <a:solidFill>
                <a:srgbClr val="008000"/>
              </a:solidFill>
            </a:endParaRPr>
          </a:p>
        </p:txBody>
      </p:sp>
      <p:sp>
        <p:nvSpPr>
          <p:cNvPr id="9" name="TextBox 8"/>
          <p:cNvSpPr txBox="1"/>
          <p:nvPr/>
        </p:nvSpPr>
        <p:spPr>
          <a:xfrm>
            <a:off x="3930390" y="527313"/>
            <a:ext cx="4192900" cy="646331"/>
          </a:xfrm>
          <a:prstGeom prst="rect">
            <a:avLst/>
          </a:prstGeom>
          <a:noFill/>
        </p:spPr>
        <p:txBody>
          <a:bodyPr wrap="square" rtlCol="0">
            <a:spAutoFit/>
          </a:bodyPr>
          <a:lstStyle/>
          <a:p>
            <a:r>
              <a:rPr lang="en-US" b="1" i="1" dirty="0" smtClean="0"/>
              <a:t>Extended positive phase of the NAO can lead to strengthened AMOC  </a:t>
            </a:r>
            <a:endParaRPr lang="en-US" b="1" i="1" dirty="0"/>
          </a:p>
        </p:txBody>
      </p:sp>
      <p:pic>
        <p:nvPicPr>
          <p:cNvPr id="14" name="Picture 13" descr="Delworth Dixon 2000 AO Fig 5.pdf"/>
          <p:cNvPicPr>
            <a:picLocks noChangeAspect="1"/>
          </p:cNvPicPr>
          <p:nvPr/>
        </p:nvPicPr>
        <mc:AlternateContent>
          <mc:Choice xmlns:ma="http://schemas.microsoft.com/office/mac/drawingml/2008/main" Requires="ma">
            <p:blipFill>
              <a:blip r:embed="rId2"/>
              <a:srcRect l="21753" t="8571" r="20813" b="69072"/>
              <a:stretch>
                <a:fillRect/>
              </a:stretch>
            </p:blipFill>
          </mc:Choice>
          <mc:Fallback>
            <p:blipFill>
              <a:blip r:embed="rId3"/>
              <a:srcRect l="21753" t="8571" r="20813" b="69072"/>
              <a:stretch>
                <a:fillRect/>
              </a:stretch>
            </p:blipFill>
          </mc:Fallback>
        </mc:AlternateContent>
        <p:spPr>
          <a:xfrm>
            <a:off x="380111" y="1637700"/>
            <a:ext cx="8500525" cy="428219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xmgr_all.png"/>
          <p:cNvPicPr>
            <a:picLocks noChangeAspect="1"/>
          </p:cNvPicPr>
          <p:nvPr/>
        </p:nvPicPr>
        <p:blipFill>
          <a:blip r:embed="rId2"/>
          <a:srcRect l="6703" t="31358" r="12614" b="10123"/>
          <a:stretch>
            <a:fillRect/>
          </a:stretch>
        </p:blipFill>
        <p:spPr>
          <a:xfrm>
            <a:off x="135466" y="590266"/>
            <a:ext cx="4275667" cy="4013200"/>
          </a:xfrm>
          <a:prstGeom prst="rect">
            <a:avLst/>
          </a:prstGeom>
        </p:spPr>
      </p:pic>
      <p:sp>
        <p:nvSpPr>
          <p:cNvPr id="4" name="TextBox 3"/>
          <p:cNvSpPr txBox="1"/>
          <p:nvPr/>
        </p:nvSpPr>
        <p:spPr>
          <a:xfrm>
            <a:off x="533400" y="86267"/>
            <a:ext cx="7924800" cy="369332"/>
          </a:xfrm>
          <a:prstGeom prst="rect">
            <a:avLst/>
          </a:prstGeom>
          <a:solidFill>
            <a:srgbClr val="FCD5B5"/>
          </a:solidFill>
        </p:spPr>
        <p:txBody>
          <a:bodyPr wrap="square" rtlCol="0">
            <a:spAutoFit/>
          </a:bodyPr>
          <a:lstStyle/>
          <a:p>
            <a:r>
              <a:rPr lang="en-US" b="1" dirty="0" smtClean="0"/>
              <a:t>External factors: Response of AMOC to Southern Hemisphere Wind Changes</a:t>
            </a:r>
            <a:endParaRPr lang="en-US" b="1" dirty="0"/>
          </a:p>
        </p:txBody>
      </p:sp>
      <p:sp>
        <p:nvSpPr>
          <p:cNvPr id="5" name="TextBox 4"/>
          <p:cNvSpPr txBox="1"/>
          <p:nvPr/>
        </p:nvSpPr>
        <p:spPr>
          <a:xfrm>
            <a:off x="2156259" y="955244"/>
            <a:ext cx="2020793" cy="307777"/>
          </a:xfrm>
          <a:prstGeom prst="rect">
            <a:avLst/>
          </a:prstGeom>
          <a:noFill/>
        </p:spPr>
        <p:txBody>
          <a:bodyPr wrap="none" rtlCol="0">
            <a:spAutoFit/>
          </a:bodyPr>
          <a:lstStyle/>
          <a:p>
            <a:r>
              <a:rPr lang="en-US" sz="1400" dirty="0" err="1" smtClean="0">
                <a:solidFill>
                  <a:srgbClr val="008000"/>
                </a:solidFill>
              </a:rPr>
              <a:t>Delworth</a:t>
            </a:r>
            <a:r>
              <a:rPr lang="en-US" sz="1400" dirty="0" smtClean="0">
                <a:solidFill>
                  <a:srgbClr val="008000"/>
                </a:solidFill>
              </a:rPr>
              <a:t> and </a:t>
            </a:r>
            <a:r>
              <a:rPr lang="en-US" sz="1400" dirty="0" err="1" smtClean="0">
                <a:solidFill>
                  <a:srgbClr val="008000"/>
                </a:solidFill>
              </a:rPr>
              <a:t>Zeng</a:t>
            </a:r>
            <a:r>
              <a:rPr lang="en-US" sz="1400" dirty="0" smtClean="0">
                <a:solidFill>
                  <a:srgbClr val="008000"/>
                </a:solidFill>
              </a:rPr>
              <a:t>, 2008</a:t>
            </a:r>
            <a:endParaRPr lang="en-US" sz="1400" dirty="0">
              <a:solidFill>
                <a:srgbClr val="008000"/>
              </a:solidFill>
            </a:endParaRPr>
          </a:p>
        </p:txBody>
      </p:sp>
      <p:pic>
        <p:nvPicPr>
          <p:cNvPr id="7" name="Picture 6" descr="Marini et al Fig 12.pdf"/>
          <p:cNvPicPr>
            <a:picLocks noChangeAspect="1"/>
          </p:cNvPicPr>
          <p:nvPr/>
        </p:nvPicPr>
        <mc:AlternateContent>
          <mc:Choice xmlns:ma="http://schemas.microsoft.com/office/mac/drawingml/2008/main" Requires="ma">
            <p:blipFill>
              <a:blip r:embed="rId3"/>
              <a:srcRect l="18230" t="6643" r="14938" b="69506"/>
              <a:stretch>
                <a:fillRect/>
              </a:stretch>
            </p:blipFill>
          </mc:Choice>
          <mc:Fallback>
            <p:blipFill>
              <a:blip r:embed="rId4"/>
              <a:srcRect l="18230" t="6643" r="14938" b="69506"/>
              <a:stretch>
                <a:fillRect/>
              </a:stretch>
            </p:blipFill>
          </mc:Fallback>
        </mc:AlternateContent>
        <p:spPr>
          <a:xfrm>
            <a:off x="3713746" y="4326467"/>
            <a:ext cx="5320188" cy="2531533"/>
          </a:xfrm>
          <a:prstGeom prst="rect">
            <a:avLst/>
          </a:prstGeom>
        </p:spPr>
      </p:pic>
      <p:sp>
        <p:nvSpPr>
          <p:cNvPr id="8" name="TextBox 7"/>
          <p:cNvSpPr txBox="1"/>
          <p:nvPr/>
        </p:nvSpPr>
        <p:spPr>
          <a:xfrm>
            <a:off x="7564198" y="4141801"/>
            <a:ext cx="1469736" cy="307777"/>
          </a:xfrm>
          <a:prstGeom prst="rect">
            <a:avLst/>
          </a:prstGeom>
          <a:noFill/>
        </p:spPr>
        <p:txBody>
          <a:bodyPr wrap="none" rtlCol="0">
            <a:spAutoFit/>
          </a:bodyPr>
          <a:lstStyle/>
          <a:p>
            <a:r>
              <a:rPr lang="en-US" sz="1400" dirty="0" smtClean="0">
                <a:solidFill>
                  <a:srgbClr val="008000"/>
                </a:solidFill>
              </a:rPr>
              <a:t>Marini et al, 2011</a:t>
            </a:r>
            <a:endParaRPr lang="en-US" sz="1400" dirty="0">
              <a:solidFill>
                <a:srgbClr val="008000"/>
              </a:solidFill>
            </a:endParaRPr>
          </a:p>
        </p:txBody>
      </p:sp>
      <p:sp>
        <p:nvSpPr>
          <p:cNvPr id="9" name="TextBox 8"/>
          <p:cNvSpPr txBox="1"/>
          <p:nvPr/>
        </p:nvSpPr>
        <p:spPr>
          <a:xfrm>
            <a:off x="4809067" y="1109133"/>
            <a:ext cx="4192900" cy="2308324"/>
          </a:xfrm>
          <a:prstGeom prst="rect">
            <a:avLst/>
          </a:prstGeom>
          <a:noFill/>
        </p:spPr>
        <p:txBody>
          <a:bodyPr wrap="square" rtlCol="0">
            <a:spAutoFit/>
          </a:bodyPr>
          <a:lstStyle/>
          <a:p>
            <a:r>
              <a:rPr lang="en-US" b="1" i="1" dirty="0" smtClean="0"/>
              <a:t>Enhanced Southern Hemisphere winds can lead to strengthened AMOC – but there may be a dependence of this effect on eddy representation in models.</a:t>
            </a:r>
          </a:p>
          <a:p>
            <a:endParaRPr lang="en-US" b="1" i="1" dirty="0" smtClean="0"/>
          </a:p>
          <a:p>
            <a:r>
              <a:rPr lang="en-US" b="1" i="1" dirty="0" smtClean="0"/>
              <a:t>When eddies are included explicitly the response is considerably weaker.  </a:t>
            </a:r>
          </a:p>
          <a:p>
            <a:r>
              <a:rPr lang="en-US" sz="1400" b="1" i="1" dirty="0" smtClean="0"/>
              <a:t>(</a:t>
            </a:r>
            <a:r>
              <a:rPr lang="en-US" sz="1400" b="1" i="1" dirty="0" err="1" smtClean="0"/>
              <a:t>Farneti</a:t>
            </a:r>
            <a:r>
              <a:rPr lang="en-US" sz="1400" b="1" i="1" dirty="0" smtClean="0"/>
              <a:t> and </a:t>
            </a:r>
            <a:r>
              <a:rPr lang="en-US" sz="1400" b="1" i="1" dirty="0" err="1" smtClean="0"/>
              <a:t>Delworth</a:t>
            </a:r>
            <a:r>
              <a:rPr lang="en-US" sz="1400" b="1" i="1" dirty="0" smtClean="0"/>
              <a:t>, 2010; </a:t>
            </a:r>
            <a:r>
              <a:rPr lang="en-US" sz="1400" b="1" i="1" dirty="0" err="1" smtClean="0"/>
              <a:t>Farneti</a:t>
            </a:r>
            <a:r>
              <a:rPr lang="en-US" sz="1400" b="1" i="1" dirty="0" smtClean="0"/>
              <a:t> et al., 2010)</a:t>
            </a:r>
            <a:endParaRPr lang="en-US" sz="1400" b="1" i="1" dirty="0"/>
          </a:p>
        </p:txBody>
      </p:sp>
      <p:sp>
        <p:nvSpPr>
          <p:cNvPr id="10" name="TextBox 9"/>
          <p:cNvSpPr txBox="1"/>
          <p:nvPr/>
        </p:nvSpPr>
        <p:spPr>
          <a:xfrm>
            <a:off x="4809067" y="3801533"/>
            <a:ext cx="3911388" cy="523220"/>
          </a:xfrm>
          <a:prstGeom prst="rect">
            <a:avLst/>
          </a:prstGeom>
          <a:noFill/>
        </p:spPr>
        <p:txBody>
          <a:bodyPr wrap="square" rtlCol="0">
            <a:spAutoFit/>
          </a:bodyPr>
          <a:lstStyle/>
          <a:p>
            <a:r>
              <a:rPr lang="en-US" sz="1400" dirty="0" smtClean="0"/>
              <a:t>Strengthened AMOC 70 years after strengthened Southern Annular Mode (SAM)</a:t>
            </a:r>
            <a:endParaRPr lang="en-US" sz="1400" dirty="0"/>
          </a:p>
        </p:txBody>
      </p:sp>
      <p:cxnSp>
        <p:nvCxnSpPr>
          <p:cNvPr id="12" name="Straight Arrow Connector 11"/>
          <p:cNvCxnSpPr/>
          <p:nvPr/>
        </p:nvCxnSpPr>
        <p:spPr>
          <a:xfrm rot="5400000">
            <a:off x="5731077" y="4494943"/>
            <a:ext cx="72138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4759" y="4876800"/>
            <a:ext cx="3658987" cy="523220"/>
          </a:xfrm>
          <a:prstGeom prst="rect">
            <a:avLst/>
          </a:prstGeom>
          <a:noFill/>
        </p:spPr>
        <p:txBody>
          <a:bodyPr wrap="square" rtlCol="0">
            <a:spAutoFit/>
          </a:bodyPr>
          <a:lstStyle/>
          <a:p>
            <a:r>
              <a:rPr lang="en-US" sz="1400" dirty="0" smtClean="0"/>
              <a:t>AMOC changes at 20N in response to artificially strengthening or weakening SH westerly winds</a:t>
            </a:r>
            <a:endParaRPr lang="en-US" sz="1400" dirty="0"/>
          </a:p>
        </p:txBody>
      </p:sp>
      <p:cxnSp>
        <p:nvCxnSpPr>
          <p:cNvPr id="15" name="Straight Arrow Connector 14"/>
          <p:cNvCxnSpPr/>
          <p:nvPr/>
        </p:nvCxnSpPr>
        <p:spPr>
          <a:xfrm rot="5400000" flipH="1" flipV="1">
            <a:off x="283633" y="4051301"/>
            <a:ext cx="1075267" cy="5757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3400" y="86267"/>
            <a:ext cx="7924800" cy="369332"/>
          </a:xfrm>
          <a:prstGeom prst="rect">
            <a:avLst/>
          </a:prstGeom>
          <a:solidFill>
            <a:srgbClr val="FCD5B5"/>
          </a:solidFill>
        </p:spPr>
        <p:txBody>
          <a:bodyPr wrap="square" rtlCol="0">
            <a:spAutoFit/>
          </a:bodyPr>
          <a:lstStyle/>
          <a:p>
            <a:r>
              <a:rPr lang="en-US" b="1" dirty="0" smtClean="0"/>
              <a:t>External factors: Response of AMOC to Southern Hemisphere Wind Changes</a:t>
            </a:r>
            <a:endParaRPr lang="en-US" b="1" dirty="0"/>
          </a:p>
        </p:txBody>
      </p:sp>
      <p:sp>
        <p:nvSpPr>
          <p:cNvPr id="9" name="TextBox 8"/>
          <p:cNvSpPr txBox="1"/>
          <p:nvPr/>
        </p:nvSpPr>
        <p:spPr>
          <a:xfrm>
            <a:off x="2032000" y="575733"/>
            <a:ext cx="5600700" cy="646331"/>
          </a:xfrm>
          <a:prstGeom prst="rect">
            <a:avLst/>
          </a:prstGeom>
          <a:noFill/>
        </p:spPr>
        <p:txBody>
          <a:bodyPr wrap="square" rtlCol="0">
            <a:spAutoFit/>
          </a:bodyPr>
          <a:lstStyle/>
          <a:p>
            <a:r>
              <a:rPr lang="en-US" b="1" i="1" dirty="0" smtClean="0"/>
              <a:t>Altered Southern Hemisphere winds can influence salt and heat transport into the South Atlantic via </a:t>
            </a:r>
            <a:r>
              <a:rPr lang="en-US" b="1" i="1" dirty="0" err="1" smtClean="0"/>
              <a:t>Aghulas</a:t>
            </a:r>
            <a:endParaRPr lang="en-US" b="1" i="1" dirty="0"/>
          </a:p>
        </p:txBody>
      </p:sp>
      <p:pic>
        <p:nvPicPr>
          <p:cNvPr id="14" name="Picture 13" descr="Fig 1 2 Lee GRL 2011.pdf"/>
          <p:cNvPicPr>
            <a:picLocks noChangeAspect="1"/>
          </p:cNvPicPr>
          <p:nvPr/>
        </p:nvPicPr>
        <mc:AlternateContent>
          <mc:Choice xmlns:ma="http://schemas.microsoft.com/office/mac/drawingml/2008/main" Requires="ma">
            <p:blipFill>
              <a:blip r:embed="rId2"/>
              <a:srcRect l="9579" t="10741" r="50000" b="65556"/>
              <a:stretch>
                <a:fillRect/>
              </a:stretch>
            </p:blipFill>
          </mc:Choice>
          <mc:Fallback>
            <p:blipFill>
              <a:blip r:embed="rId3"/>
              <a:srcRect l="9579" t="10741" r="50000" b="65556"/>
              <a:stretch>
                <a:fillRect/>
              </a:stretch>
            </p:blipFill>
          </mc:Fallback>
        </mc:AlternateContent>
        <p:spPr>
          <a:xfrm>
            <a:off x="0" y="1864649"/>
            <a:ext cx="4908901" cy="3725333"/>
          </a:xfrm>
          <a:prstGeom prst="rect">
            <a:avLst/>
          </a:prstGeom>
        </p:spPr>
      </p:pic>
      <p:pic>
        <p:nvPicPr>
          <p:cNvPr id="16" name="Picture 15" descr="Fig 1 2 Lee GRL 2011.pdf"/>
          <p:cNvPicPr>
            <a:picLocks noChangeAspect="1"/>
          </p:cNvPicPr>
          <p:nvPr/>
        </p:nvPicPr>
        <mc:AlternateContent>
          <mc:Choice xmlns:ma="http://schemas.microsoft.com/office/mac/drawingml/2008/main" Requires="ma">
            <p:blipFill>
              <a:blip r:embed="rId2"/>
              <a:srcRect l="50559" t="43732" r="7102" b="12812"/>
              <a:stretch>
                <a:fillRect/>
              </a:stretch>
            </p:blipFill>
          </mc:Choice>
          <mc:Fallback>
            <p:blipFill>
              <a:blip r:embed="rId3"/>
              <a:srcRect l="50559" t="43732" r="7102" b="12812"/>
              <a:stretch>
                <a:fillRect/>
              </a:stretch>
            </p:blipFill>
          </mc:Fallback>
        </mc:AlternateContent>
        <p:spPr>
          <a:xfrm>
            <a:off x="5384801" y="1864649"/>
            <a:ext cx="3759200" cy="4993351"/>
          </a:xfrm>
          <a:prstGeom prst="rect">
            <a:avLst/>
          </a:prstGeom>
        </p:spPr>
      </p:pic>
      <p:sp>
        <p:nvSpPr>
          <p:cNvPr id="17" name="TextBox 16"/>
          <p:cNvSpPr txBox="1"/>
          <p:nvPr/>
        </p:nvSpPr>
        <p:spPr>
          <a:xfrm>
            <a:off x="533400" y="5282205"/>
            <a:ext cx="1290375" cy="307777"/>
          </a:xfrm>
          <a:prstGeom prst="rect">
            <a:avLst/>
          </a:prstGeom>
          <a:noFill/>
        </p:spPr>
        <p:txBody>
          <a:bodyPr wrap="none" rtlCol="0">
            <a:spAutoFit/>
          </a:bodyPr>
          <a:lstStyle/>
          <a:p>
            <a:r>
              <a:rPr lang="en-US" sz="1400" dirty="0" smtClean="0">
                <a:solidFill>
                  <a:srgbClr val="008000"/>
                </a:solidFill>
              </a:rPr>
              <a:t>Lee et al., 2011</a:t>
            </a:r>
            <a:endParaRPr lang="en-US" sz="1400" dirty="0">
              <a:solidFill>
                <a:srgbClr val="008000"/>
              </a:solidFill>
            </a:endParaRPr>
          </a:p>
        </p:txBody>
      </p:sp>
      <p:sp>
        <p:nvSpPr>
          <p:cNvPr id="8" name="TextBox 7"/>
          <p:cNvSpPr txBox="1"/>
          <p:nvPr/>
        </p:nvSpPr>
        <p:spPr>
          <a:xfrm>
            <a:off x="0" y="5657671"/>
            <a:ext cx="5624078" cy="923330"/>
          </a:xfrm>
          <a:prstGeom prst="rect">
            <a:avLst/>
          </a:prstGeom>
          <a:noFill/>
        </p:spPr>
        <p:txBody>
          <a:bodyPr wrap="square" rtlCol="0">
            <a:spAutoFit/>
          </a:bodyPr>
          <a:lstStyle/>
          <a:p>
            <a:r>
              <a:rPr lang="en-US" dirty="0" smtClean="0"/>
              <a:t>… but some other simulations (Yeager et al presentation at 2012 AMOC meeting) presentation from Yeager showed little impact of  SAM forcing</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igure 1 CET spectrum Frankcombe 2010.pdf"/>
          <p:cNvPicPr>
            <a:picLocks noChangeAspect="1"/>
          </p:cNvPicPr>
          <p:nvPr/>
        </p:nvPicPr>
        <mc:AlternateContent>
          <mc:Choice xmlns:ma="http://schemas.microsoft.com/office/mac/drawingml/2008/main" Requires="ma">
            <p:blipFill>
              <a:blip r:embed="rId2"/>
              <a:srcRect l="50142" t="7564" r="7938" b="63582"/>
              <a:stretch>
                <a:fillRect/>
              </a:stretch>
            </p:blipFill>
          </mc:Choice>
          <mc:Fallback>
            <p:blipFill>
              <a:blip r:embed="rId3"/>
              <a:srcRect l="50142" t="7564" r="7938" b="63582"/>
              <a:stretch>
                <a:fillRect/>
              </a:stretch>
            </p:blipFill>
          </mc:Fallback>
        </mc:AlternateContent>
        <p:spPr>
          <a:xfrm>
            <a:off x="-135436" y="360801"/>
            <a:ext cx="5723436" cy="5252600"/>
          </a:xfrm>
          <a:prstGeom prst="rect">
            <a:avLst/>
          </a:prstGeom>
        </p:spPr>
      </p:pic>
      <p:sp>
        <p:nvSpPr>
          <p:cNvPr id="4" name="TextBox 3"/>
          <p:cNvSpPr txBox="1"/>
          <p:nvPr/>
        </p:nvSpPr>
        <p:spPr>
          <a:xfrm>
            <a:off x="676164" y="6488668"/>
            <a:ext cx="2806765" cy="338554"/>
          </a:xfrm>
          <a:prstGeom prst="rect">
            <a:avLst/>
          </a:prstGeom>
          <a:noFill/>
        </p:spPr>
        <p:txBody>
          <a:bodyPr wrap="none" rtlCol="0">
            <a:spAutoFit/>
          </a:bodyPr>
          <a:lstStyle/>
          <a:p>
            <a:r>
              <a:rPr lang="en-US" sz="1600" i="1" dirty="0" err="1" smtClean="0">
                <a:solidFill>
                  <a:srgbClr val="008000"/>
                </a:solidFill>
              </a:rPr>
              <a:t>Frankcombe</a:t>
            </a:r>
            <a:r>
              <a:rPr lang="en-US" sz="1600" i="1" dirty="0" smtClean="0">
                <a:solidFill>
                  <a:srgbClr val="008000"/>
                </a:solidFill>
              </a:rPr>
              <a:t> and </a:t>
            </a:r>
            <a:r>
              <a:rPr lang="en-US" sz="1600" i="1" dirty="0" err="1" smtClean="0">
                <a:solidFill>
                  <a:srgbClr val="008000"/>
                </a:solidFill>
              </a:rPr>
              <a:t>Dijkstra</a:t>
            </a:r>
            <a:r>
              <a:rPr lang="en-US" sz="1600" i="1" dirty="0" smtClean="0">
                <a:solidFill>
                  <a:srgbClr val="008000"/>
                </a:solidFill>
              </a:rPr>
              <a:t>, 2010</a:t>
            </a:r>
            <a:endParaRPr lang="en-US" sz="1600" i="1" dirty="0">
              <a:solidFill>
                <a:srgbClr val="008000"/>
              </a:solidFill>
            </a:endParaRPr>
          </a:p>
        </p:txBody>
      </p:sp>
      <p:sp>
        <p:nvSpPr>
          <p:cNvPr id="5" name="TextBox 4"/>
          <p:cNvSpPr txBox="1"/>
          <p:nvPr/>
        </p:nvSpPr>
        <p:spPr>
          <a:xfrm>
            <a:off x="676164" y="237067"/>
            <a:ext cx="4274615" cy="369332"/>
          </a:xfrm>
          <a:prstGeom prst="rect">
            <a:avLst/>
          </a:prstGeom>
          <a:noFill/>
        </p:spPr>
        <p:txBody>
          <a:bodyPr wrap="none" rtlCol="0">
            <a:spAutoFit/>
          </a:bodyPr>
          <a:lstStyle/>
          <a:p>
            <a:r>
              <a:rPr lang="en-US" dirty="0" smtClean="0"/>
              <a:t>Central England Temperature and Spectrum</a:t>
            </a:r>
            <a:endParaRPr lang="en-US" dirty="0"/>
          </a:p>
        </p:txBody>
      </p:sp>
      <p:sp>
        <p:nvSpPr>
          <p:cNvPr id="6" name="Oval 5"/>
          <p:cNvSpPr/>
          <p:nvPr/>
        </p:nvSpPr>
        <p:spPr>
          <a:xfrm>
            <a:off x="2438399" y="3589867"/>
            <a:ext cx="694267" cy="516466"/>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066800" y="3484034"/>
            <a:ext cx="694267" cy="516466"/>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231467" y="360801"/>
            <a:ext cx="2912533" cy="923330"/>
          </a:xfrm>
          <a:prstGeom prst="rect">
            <a:avLst/>
          </a:prstGeom>
          <a:noFill/>
        </p:spPr>
        <p:txBody>
          <a:bodyPr wrap="square" rtlCol="0">
            <a:spAutoFit/>
          </a:bodyPr>
          <a:lstStyle/>
          <a:p>
            <a:r>
              <a:rPr lang="en-US" dirty="0" smtClean="0"/>
              <a:t>Records from ice cores support the existence of 20-30 year variability</a:t>
            </a:r>
            <a:endParaRPr lang="en-US" dirty="0"/>
          </a:p>
        </p:txBody>
      </p:sp>
      <p:cxnSp>
        <p:nvCxnSpPr>
          <p:cNvPr id="10" name="Straight Connector 9"/>
          <p:cNvCxnSpPr/>
          <p:nvPr/>
        </p:nvCxnSpPr>
        <p:spPr>
          <a:xfrm rot="5400000">
            <a:off x="2214034" y="3484033"/>
            <a:ext cx="6747933"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Chylek GRL 2012 Fig 3.pdf"/>
          <p:cNvPicPr>
            <a:picLocks noChangeAspect="1"/>
          </p:cNvPicPr>
          <p:nvPr/>
        </p:nvPicPr>
        <mc:AlternateContent>
          <mc:Choice xmlns:ma="http://schemas.microsoft.com/office/mac/drawingml/2008/main" Requires="ma">
            <p:blipFill>
              <a:blip r:embed="rId4"/>
              <a:srcRect l="13765" t="14074" r="50854" b="67125"/>
              <a:stretch>
                <a:fillRect/>
              </a:stretch>
            </p:blipFill>
          </mc:Choice>
          <mc:Fallback>
            <p:blipFill>
              <a:blip r:embed="rId5"/>
              <a:srcRect l="13765" t="14074" r="50854" b="67125"/>
              <a:stretch>
                <a:fillRect/>
              </a:stretch>
            </p:blipFill>
          </mc:Fallback>
        </mc:AlternateContent>
        <p:spPr>
          <a:xfrm>
            <a:off x="6096000" y="1755801"/>
            <a:ext cx="2819400" cy="1938867"/>
          </a:xfrm>
          <a:prstGeom prst="rect">
            <a:avLst/>
          </a:prstGeom>
        </p:spPr>
      </p:pic>
      <p:sp>
        <p:nvSpPr>
          <p:cNvPr id="12" name="TextBox 11"/>
          <p:cNvSpPr txBox="1"/>
          <p:nvPr/>
        </p:nvSpPr>
        <p:spPr>
          <a:xfrm>
            <a:off x="7213600" y="3725390"/>
            <a:ext cx="1748884" cy="338554"/>
          </a:xfrm>
          <a:prstGeom prst="rect">
            <a:avLst/>
          </a:prstGeom>
          <a:noFill/>
        </p:spPr>
        <p:txBody>
          <a:bodyPr wrap="none" rtlCol="0">
            <a:spAutoFit/>
          </a:bodyPr>
          <a:lstStyle/>
          <a:p>
            <a:r>
              <a:rPr lang="en-US" sz="1600" i="1" dirty="0" err="1" smtClean="0">
                <a:solidFill>
                  <a:srgbClr val="008000"/>
                </a:solidFill>
              </a:rPr>
              <a:t>Chylek</a:t>
            </a:r>
            <a:r>
              <a:rPr lang="en-US" sz="1600" i="1" dirty="0" smtClean="0">
                <a:solidFill>
                  <a:srgbClr val="008000"/>
                </a:solidFill>
              </a:rPr>
              <a:t> et al., 2012</a:t>
            </a:r>
            <a:endParaRPr lang="en-US" sz="1600" i="1" dirty="0">
              <a:solidFill>
                <a:srgbClr val="008000"/>
              </a:solidFill>
            </a:endParaRPr>
          </a:p>
        </p:txBody>
      </p:sp>
      <p:pic>
        <p:nvPicPr>
          <p:cNvPr id="13" name="Picture 12" descr="Chylek GRL 2012 Fig 3.pdf"/>
          <p:cNvPicPr>
            <a:picLocks noChangeAspect="1"/>
          </p:cNvPicPr>
          <p:nvPr/>
        </p:nvPicPr>
        <mc:AlternateContent>
          <mc:Choice xmlns:ma="http://schemas.microsoft.com/office/mac/drawingml/2008/main" Requires="ma">
            <p:blipFill>
              <a:blip r:embed="rId4"/>
              <a:srcRect l="14706" t="74374" r="49734" b="8077"/>
              <a:stretch>
                <a:fillRect/>
              </a:stretch>
            </p:blipFill>
          </mc:Choice>
          <mc:Fallback>
            <p:blipFill>
              <a:blip r:embed="rId5"/>
              <a:srcRect l="14706" t="74374" r="49734" b="8077"/>
              <a:stretch>
                <a:fillRect/>
              </a:stretch>
            </p:blipFill>
          </mc:Fallback>
        </mc:AlternateContent>
        <p:spPr>
          <a:xfrm>
            <a:off x="5723517" y="4304268"/>
            <a:ext cx="3420483" cy="218440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33400" y="86267"/>
            <a:ext cx="7924800" cy="369332"/>
          </a:xfrm>
          <a:prstGeom prst="rect">
            <a:avLst/>
          </a:prstGeom>
          <a:solidFill>
            <a:srgbClr val="FCD5B5"/>
          </a:solidFill>
        </p:spPr>
        <p:txBody>
          <a:bodyPr wrap="square" rtlCol="0">
            <a:spAutoFit/>
          </a:bodyPr>
          <a:lstStyle/>
          <a:p>
            <a:pPr algn="ctr"/>
            <a:r>
              <a:rPr lang="en-US" b="1" dirty="0" smtClean="0"/>
              <a:t>External factors: Response of AMOC to changing aerosols</a:t>
            </a:r>
            <a:endParaRPr lang="en-US" b="1" dirty="0"/>
          </a:p>
        </p:txBody>
      </p:sp>
      <p:pic>
        <p:nvPicPr>
          <p:cNvPr id="4" name="Picture 3" descr="Delworth Dixon 2006 Fig 1.pdf"/>
          <p:cNvPicPr>
            <a:picLocks noChangeAspect="1"/>
          </p:cNvPicPr>
          <p:nvPr/>
        </p:nvPicPr>
        <mc:AlternateContent>
          <mc:Choice xmlns:ma="http://schemas.microsoft.com/office/mac/drawingml/2008/main" Requires="ma">
            <p:blipFill>
              <a:blip r:embed="rId2"/>
              <a:srcRect l="50000" t="8272" r="7927" b="67901"/>
              <a:stretch>
                <a:fillRect/>
              </a:stretch>
            </p:blipFill>
          </mc:Choice>
          <mc:Fallback>
            <p:blipFill>
              <a:blip r:embed="rId3"/>
              <a:srcRect l="50000" t="8272" r="7927" b="67901"/>
              <a:stretch>
                <a:fillRect/>
              </a:stretch>
            </p:blipFill>
          </mc:Fallback>
        </mc:AlternateContent>
        <p:spPr>
          <a:xfrm>
            <a:off x="4551422" y="3129465"/>
            <a:ext cx="4397846" cy="3395135"/>
          </a:xfrm>
          <a:prstGeom prst="rect">
            <a:avLst/>
          </a:prstGeom>
        </p:spPr>
      </p:pic>
      <p:pic>
        <p:nvPicPr>
          <p:cNvPr id="5" name="Picture 4" descr="Stenchikov Fig 4.pdf"/>
          <p:cNvPicPr>
            <a:picLocks noChangeAspect="1"/>
          </p:cNvPicPr>
          <p:nvPr/>
        </p:nvPicPr>
        <mc:AlternateContent>
          <mc:Choice xmlns:ma="http://schemas.microsoft.com/office/mac/drawingml/2008/main" Requires="ma">
            <p:blipFill>
              <a:blip r:embed="rId4"/>
              <a:srcRect l="9579" t="6643" r="8940" b="18025"/>
              <a:stretch>
                <a:fillRect/>
              </a:stretch>
            </p:blipFill>
          </mc:Choice>
          <mc:Fallback>
            <p:blipFill>
              <a:blip r:embed="rId5"/>
              <a:srcRect l="9579" t="6643" r="8940" b="18025"/>
              <a:stretch>
                <a:fillRect/>
              </a:stretch>
            </p:blipFill>
          </mc:Fallback>
        </mc:AlternateContent>
        <p:spPr>
          <a:xfrm>
            <a:off x="194733" y="1217600"/>
            <a:ext cx="4318000" cy="5166268"/>
          </a:xfrm>
          <a:prstGeom prst="rect">
            <a:avLst/>
          </a:prstGeom>
        </p:spPr>
      </p:pic>
      <p:sp>
        <p:nvSpPr>
          <p:cNvPr id="6" name="TextBox 5"/>
          <p:cNvSpPr txBox="1"/>
          <p:nvPr/>
        </p:nvSpPr>
        <p:spPr>
          <a:xfrm>
            <a:off x="-1" y="558799"/>
            <a:ext cx="4284133" cy="338554"/>
          </a:xfrm>
          <a:prstGeom prst="rect">
            <a:avLst/>
          </a:prstGeom>
          <a:noFill/>
        </p:spPr>
        <p:txBody>
          <a:bodyPr wrap="square" rtlCol="0">
            <a:spAutoFit/>
          </a:bodyPr>
          <a:lstStyle/>
          <a:p>
            <a:r>
              <a:rPr lang="en-US" sz="1600" dirty="0" smtClean="0"/>
              <a:t>Increased volcanic activity “spins up” the AMOC</a:t>
            </a:r>
            <a:endParaRPr lang="en-US" sz="1600" dirty="0"/>
          </a:p>
        </p:txBody>
      </p:sp>
      <p:sp>
        <p:nvSpPr>
          <p:cNvPr id="7" name="TextBox 6"/>
          <p:cNvSpPr txBox="1"/>
          <p:nvPr/>
        </p:nvSpPr>
        <p:spPr>
          <a:xfrm>
            <a:off x="397933" y="6509379"/>
            <a:ext cx="1826141" cy="307777"/>
          </a:xfrm>
          <a:prstGeom prst="rect">
            <a:avLst/>
          </a:prstGeom>
          <a:noFill/>
        </p:spPr>
        <p:txBody>
          <a:bodyPr wrap="none" rtlCol="0">
            <a:spAutoFit/>
          </a:bodyPr>
          <a:lstStyle/>
          <a:p>
            <a:r>
              <a:rPr lang="en-US" sz="1400" dirty="0" err="1" smtClean="0">
                <a:solidFill>
                  <a:srgbClr val="008000"/>
                </a:solidFill>
              </a:rPr>
              <a:t>Stenchikov</a:t>
            </a:r>
            <a:r>
              <a:rPr lang="en-US" sz="1400" dirty="0" smtClean="0">
                <a:solidFill>
                  <a:srgbClr val="008000"/>
                </a:solidFill>
              </a:rPr>
              <a:t> et al., 2008</a:t>
            </a:r>
            <a:endParaRPr lang="en-US" sz="1400" dirty="0">
              <a:solidFill>
                <a:srgbClr val="008000"/>
              </a:solidFill>
            </a:endParaRPr>
          </a:p>
        </p:txBody>
      </p:sp>
      <p:sp>
        <p:nvSpPr>
          <p:cNvPr id="8" name="TextBox 7"/>
          <p:cNvSpPr txBox="1"/>
          <p:nvPr/>
        </p:nvSpPr>
        <p:spPr>
          <a:xfrm>
            <a:off x="4673739" y="2760133"/>
            <a:ext cx="3818273" cy="338554"/>
          </a:xfrm>
          <a:prstGeom prst="rect">
            <a:avLst/>
          </a:prstGeom>
          <a:noFill/>
        </p:spPr>
        <p:txBody>
          <a:bodyPr wrap="none" rtlCol="0">
            <a:spAutoFit/>
          </a:bodyPr>
          <a:lstStyle/>
          <a:p>
            <a:r>
              <a:rPr lang="en-US" sz="1600" dirty="0" smtClean="0"/>
              <a:t>Anthropogenic aerosols have similar impact</a:t>
            </a:r>
            <a:endParaRPr lang="en-US" sz="1600" dirty="0"/>
          </a:p>
        </p:txBody>
      </p:sp>
      <p:sp>
        <p:nvSpPr>
          <p:cNvPr id="9" name="TextBox 8"/>
          <p:cNvSpPr txBox="1"/>
          <p:nvPr/>
        </p:nvSpPr>
        <p:spPr>
          <a:xfrm>
            <a:off x="6375341" y="6509379"/>
            <a:ext cx="2082859" cy="307777"/>
          </a:xfrm>
          <a:prstGeom prst="rect">
            <a:avLst/>
          </a:prstGeom>
          <a:noFill/>
        </p:spPr>
        <p:txBody>
          <a:bodyPr wrap="none" rtlCol="0">
            <a:spAutoFit/>
          </a:bodyPr>
          <a:lstStyle/>
          <a:p>
            <a:r>
              <a:rPr lang="en-US" sz="1400" dirty="0" err="1" smtClean="0">
                <a:solidFill>
                  <a:srgbClr val="008000"/>
                </a:solidFill>
              </a:rPr>
              <a:t>Delworth</a:t>
            </a:r>
            <a:r>
              <a:rPr lang="en-US" sz="1400" dirty="0" smtClean="0">
                <a:solidFill>
                  <a:srgbClr val="008000"/>
                </a:solidFill>
              </a:rPr>
              <a:t> and Dixon, 2006</a:t>
            </a:r>
            <a:endParaRPr lang="en-US" sz="1400" dirty="0">
              <a:solidFill>
                <a:srgbClr val="008000"/>
              </a:solidFill>
            </a:endParaRPr>
          </a:p>
        </p:txBody>
      </p:sp>
      <p:sp>
        <p:nvSpPr>
          <p:cNvPr id="10" name="TextBox 9"/>
          <p:cNvSpPr txBox="1"/>
          <p:nvPr/>
        </p:nvSpPr>
        <p:spPr>
          <a:xfrm>
            <a:off x="4673739" y="558799"/>
            <a:ext cx="4111973" cy="1077218"/>
          </a:xfrm>
          <a:prstGeom prst="rect">
            <a:avLst/>
          </a:prstGeom>
          <a:noFill/>
        </p:spPr>
        <p:txBody>
          <a:bodyPr wrap="square" rtlCol="0">
            <a:spAutoFit/>
          </a:bodyPr>
          <a:lstStyle/>
          <a:p>
            <a:r>
              <a:rPr lang="en-US" sz="1600" i="1" dirty="0" smtClean="0">
                <a:solidFill>
                  <a:srgbClr val="000090"/>
                </a:solidFill>
              </a:rPr>
              <a:t>For both cases, aerosols weaken upper ocean stratification at high latitudes (colder, saltier in upper ocean) through impacts on surface heat and water fluxes; this leads to stronger AMOC.  </a:t>
            </a:r>
          </a:p>
        </p:txBody>
      </p:sp>
      <p:cxnSp>
        <p:nvCxnSpPr>
          <p:cNvPr id="12" name="Straight Connector 11"/>
          <p:cNvCxnSpPr/>
          <p:nvPr/>
        </p:nvCxnSpPr>
        <p:spPr>
          <a:xfrm rot="16200000" flipH="1">
            <a:off x="1402155" y="3708066"/>
            <a:ext cx="6299199" cy="66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flipV="1">
            <a:off x="4552088" y="2548465"/>
            <a:ext cx="4397181" cy="1"/>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1200" y="940601"/>
            <a:ext cx="1556386" cy="276999"/>
          </a:xfrm>
          <a:prstGeom prst="rect">
            <a:avLst/>
          </a:prstGeom>
          <a:noFill/>
        </p:spPr>
        <p:txBody>
          <a:bodyPr wrap="none" rtlCol="0">
            <a:spAutoFit/>
          </a:bodyPr>
          <a:lstStyle/>
          <a:p>
            <a:r>
              <a:rPr lang="en-US" sz="1200" i="1" dirty="0" smtClean="0"/>
              <a:t>Response to </a:t>
            </a:r>
            <a:r>
              <a:rPr lang="en-US" sz="1200" i="1" dirty="0" err="1" smtClean="0"/>
              <a:t>Tambora</a:t>
            </a:r>
            <a:endParaRPr lang="en-US" sz="1200" i="1" dirty="0"/>
          </a:p>
        </p:txBody>
      </p:sp>
      <p:sp>
        <p:nvSpPr>
          <p:cNvPr id="15" name="TextBox 14"/>
          <p:cNvSpPr txBox="1"/>
          <p:nvPr/>
        </p:nvSpPr>
        <p:spPr>
          <a:xfrm>
            <a:off x="2727746" y="954501"/>
            <a:ext cx="1565478" cy="276999"/>
          </a:xfrm>
          <a:prstGeom prst="rect">
            <a:avLst/>
          </a:prstGeom>
          <a:noFill/>
        </p:spPr>
        <p:txBody>
          <a:bodyPr wrap="none" rtlCol="0">
            <a:spAutoFit/>
          </a:bodyPr>
          <a:lstStyle/>
          <a:p>
            <a:r>
              <a:rPr lang="en-US" sz="1200" i="1" dirty="0" smtClean="0"/>
              <a:t>Response to Pinatubo</a:t>
            </a:r>
            <a:endParaRPr lang="en-US" sz="1200"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33400" y="86267"/>
            <a:ext cx="7924800" cy="369332"/>
          </a:xfrm>
          <a:prstGeom prst="rect">
            <a:avLst/>
          </a:prstGeom>
          <a:solidFill>
            <a:srgbClr val="FCD5B5"/>
          </a:solidFill>
        </p:spPr>
        <p:txBody>
          <a:bodyPr wrap="square" rtlCol="0">
            <a:spAutoFit/>
          </a:bodyPr>
          <a:lstStyle/>
          <a:p>
            <a:pPr algn="ctr"/>
            <a:r>
              <a:rPr lang="en-US" b="1" dirty="0" smtClean="0"/>
              <a:t>External factors: Response of AMOC to changing aerosols</a:t>
            </a:r>
            <a:endParaRPr lang="en-US" b="1" dirty="0"/>
          </a:p>
        </p:txBody>
      </p:sp>
      <p:pic>
        <p:nvPicPr>
          <p:cNvPr id="5" name="Picture 4" descr="Stenchikov Fig 4.pdf"/>
          <p:cNvPicPr>
            <a:picLocks noChangeAspect="1"/>
          </p:cNvPicPr>
          <p:nvPr/>
        </p:nvPicPr>
        <mc:AlternateContent>
          <mc:Choice xmlns:ma="http://schemas.microsoft.com/office/mac/drawingml/2008/main" Requires="ma">
            <p:blipFill>
              <a:blip r:embed="rId2"/>
              <a:srcRect l="9579" t="6643" r="8940" b="18025"/>
              <a:stretch>
                <a:fillRect/>
              </a:stretch>
            </p:blipFill>
          </mc:Choice>
          <mc:Fallback>
            <p:blipFill>
              <a:blip r:embed="rId3"/>
              <a:srcRect l="9579" t="6643" r="8940" b="18025"/>
              <a:stretch>
                <a:fillRect/>
              </a:stretch>
            </p:blipFill>
          </mc:Fallback>
        </mc:AlternateContent>
        <p:spPr>
          <a:xfrm>
            <a:off x="194733" y="1217600"/>
            <a:ext cx="4318000" cy="5166268"/>
          </a:xfrm>
          <a:prstGeom prst="rect">
            <a:avLst/>
          </a:prstGeom>
        </p:spPr>
      </p:pic>
      <p:sp>
        <p:nvSpPr>
          <p:cNvPr id="6" name="TextBox 5"/>
          <p:cNvSpPr txBox="1"/>
          <p:nvPr/>
        </p:nvSpPr>
        <p:spPr>
          <a:xfrm>
            <a:off x="-1" y="558799"/>
            <a:ext cx="4284133" cy="338554"/>
          </a:xfrm>
          <a:prstGeom prst="rect">
            <a:avLst/>
          </a:prstGeom>
          <a:noFill/>
        </p:spPr>
        <p:txBody>
          <a:bodyPr wrap="square" rtlCol="0">
            <a:spAutoFit/>
          </a:bodyPr>
          <a:lstStyle/>
          <a:p>
            <a:r>
              <a:rPr lang="en-US" sz="1600" dirty="0" smtClean="0"/>
              <a:t>Increased volcanic activity “spins up” the AMOC</a:t>
            </a:r>
            <a:endParaRPr lang="en-US" sz="1600" dirty="0"/>
          </a:p>
        </p:txBody>
      </p:sp>
      <p:sp>
        <p:nvSpPr>
          <p:cNvPr id="7" name="TextBox 6"/>
          <p:cNvSpPr txBox="1"/>
          <p:nvPr/>
        </p:nvSpPr>
        <p:spPr>
          <a:xfrm>
            <a:off x="397933" y="6509379"/>
            <a:ext cx="1826141" cy="307777"/>
          </a:xfrm>
          <a:prstGeom prst="rect">
            <a:avLst/>
          </a:prstGeom>
          <a:noFill/>
        </p:spPr>
        <p:txBody>
          <a:bodyPr wrap="none" rtlCol="0">
            <a:spAutoFit/>
          </a:bodyPr>
          <a:lstStyle/>
          <a:p>
            <a:r>
              <a:rPr lang="en-US" sz="1400" dirty="0" err="1" smtClean="0">
                <a:solidFill>
                  <a:srgbClr val="008000"/>
                </a:solidFill>
              </a:rPr>
              <a:t>Stenchikov</a:t>
            </a:r>
            <a:r>
              <a:rPr lang="en-US" sz="1400" dirty="0" smtClean="0">
                <a:solidFill>
                  <a:srgbClr val="008000"/>
                </a:solidFill>
              </a:rPr>
              <a:t> et al., 2008</a:t>
            </a:r>
            <a:endParaRPr lang="en-US" sz="1400" dirty="0">
              <a:solidFill>
                <a:srgbClr val="008000"/>
              </a:solidFill>
            </a:endParaRPr>
          </a:p>
        </p:txBody>
      </p:sp>
      <p:cxnSp>
        <p:nvCxnSpPr>
          <p:cNvPr id="12" name="Straight Connector 11"/>
          <p:cNvCxnSpPr/>
          <p:nvPr/>
        </p:nvCxnSpPr>
        <p:spPr>
          <a:xfrm rot="16200000" flipH="1">
            <a:off x="1402155" y="3708066"/>
            <a:ext cx="6299199" cy="665"/>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783666" y="897353"/>
            <a:ext cx="4207933" cy="2862322"/>
          </a:xfrm>
          <a:prstGeom prst="rect">
            <a:avLst/>
          </a:prstGeom>
          <a:noFill/>
        </p:spPr>
        <p:txBody>
          <a:bodyPr wrap="square" rtlCol="0">
            <a:spAutoFit/>
          </a:bodyPr>
          <a:lstStyle/>
          <a:p>
            <a:r>
              <a:rPr lang="en-US" sz="1600" dirty="0" err="1" smtClean="0"/>
              <a:t>Mignot</a:t>
            </a:r>
            <a:r>
              <a:rPr lang="en-US" sz="1600" dirty="0" smtClean="0"/>
              <a:t> et al, 2011, further explore these issues with a simulation of the last </a:t>
            </a:r>
            <a:r>
              <a:rPr lang="en-US" sz="1600" dirty="0" err="1" smtClean="0"/>
              <a:t>millenium</a:t>
            </a:r>
            <a:r>
              <a:rPr lang="en-US" sz="1600" dirty="0" smtClean="0"/>
              <a:t>.</a:t>
            </a:r>
          </a:p>
          <a:p>
            <a:endParaRPr lang="en-US" sz="1600" dirty="0" smtClean="0"/>
          </a:p>
          <a:p>
            <a:r>
              <a:rPr lang="en-US" sz="1600" i="1" dirty="0" smtClean="0">
                <a:solidFill>
                  <a:srgbClr val="000090"/>
                </a:solidFill>
              </a:rPr>
              <a:t>“This study thus stresses the diversity of AMOC responses to volcanic eruptions in climate models and tentatively points to an important role of the seasonality of the eruptions.”</a:t>
            </a:r>
          </a:p>
          <a:p>
            <a:endParaRPr lang="en-US" sz="1600" i="1" dirty="0" smtClean="0">
              <a:solidFill>
                <a:srgbClr val="000090"/>
              </a:solidFill>
            </a:endParaRPr>
          </a:p>
          <a:p>
            <a:r>
              <a:rPr lang="en-US" sz="1600" i="1" dirty="0" smtClean="0"/>
              <a:t>See also </a:t>
            </a:r>
            <a:r>
              <a:rPr lang="en-US" sz="1600" i="1" dirty="0" err="1" smtClean="0"/>
              <a:t>Zhong</a:t>
            </a:r>
            <a:r>
              <a:rPr lang="en-US" sz="1600" i="1" dirty="0" smtClean="0"/>
              <a:t> et al., 2010. </a:t>
            </a:r>
          </a:p>
          <a:p>
            <a:endParaRPr lang="en-US" dirty="0" smtClean="0"/>
          </a:p>
          <a:p>
            <a:r>
              <a:rPr lang="en-US" dirty="0" smtClean="0"/>
              <a:t> </a:t>
            </a:r>
            <a:endParaRPr lang="en-US" dirty="0"/>
          </a:p>
        </p:txBody>
      </p:sp>
      <p:sp>
        <p:nvSpPr>
          <p:cNvPr id="8" name="TextBox 7"/>
          <p:cNvSpPr txBox="1"/>
          <p:nvPr/>
        </p:nvSpPr>
        <p:spPr>
          <a:xfrm>
            <a:off x="4622800" y="5245095"/>
            <a:ext cx="4521200" cy="1138773"/>
          </a:xfrm>
          <a:prstGeom prst="rect">
            <a:avLst/>
          </a:prstGeom>
          <a:noFill/>
        </p:spPr>
        <p:txBody>
          <a:bodyPr wrap="square" rtlCol="0">
            <a:spAutoFit/>
          </a:bodyPr>
          <a:lstStyle/>
          <a:p>
            <a:r>
              <a:rPr lang="en-US" b="1" u="sng" dirty="0" smtClean="0">
                <a:solidFill>
                  <a:srgbClr val="FF0000"/>
                </a:solidFill>
              </a:rPr>
              <a:t>SOLAR</a:t>
            </a:r>
          </a:p>
          <a:p>
            <a:endParaRPr lang="en-US" dirty="0" smtClean="0"/>
          </a:p>
          <a:p>
            <a:r>
              <a:rPr lang="en-US" sz="1600" i="1" dirty="0" smtClean="0"/>
              <a:t>AMOC variability can also be induced</a:t>
            </a:r>
            <a:r>
              <a:rPr lang="en-US" sz="1600" i="1" dirty="0" smtClean="0">
                <a:effectLst>
                  <a:outerShdw blurRad="50800" dist="38100" dir="2700000">
                    <a:srgbClr val="000000">
                      <a:alpha val="43000"/>
                    </a:srgbClr>
                  </a:outerShdw>
                </a:effectLst>
              </a:rPr>
              <a:t> by solar variations (</a:t>
            </a:r>
            <a:r>
              <a:rPr lang="en-US" sz="1600" i="1" dirty="0" smtClean="0">
                <a:solidFill>
                  <a:srgbClr val="008000"/>
                </a:solidFill>
                <a:effectLst>
                  <a:outerShdw blurRad="50800" dist="38100" dir="2700000">
                    <a:srgbClr val="000000">
                      <a:alpha val="43000"/>
                    </a:srgbClr>
                  </a:outerShdw>
                </a:effectLst>
              </a:rPr>
              <a:t>Park and </a:t>
            </a:r>
            <a:r>
              <a:rPr lang="en-US" sz="1600" i="1" dirty="0" err="1" smtClean="0">
                <a:solidFill>
                  <a:srgbClr val="008000"/>
                </a:solidFill>
                <a:effectLst>
                  <a:outerShdw blurRad="50800" dist="38100" dir="2700000">
                    <a:srgbClr val="000000">
                      <a:alpha val="43000"/>
                    </a:srgbClr>
                  </a:outerShdw>
                </a:effectLst>
              </a:rPr>
              <a:t>Latif</a:t>
            </a:r>
            <a:r>
              <a:rPr lang="en-US" sz="1600" i="1" dirty="0" smtClean="0">
                <a:solidFill>
                  <a:srgbClr val="008000"/>
                </a:solidFill>
                <a:effectLst>
                  <a:outerShdw blurRad="50800" dist="38100" dir="2700000">
                    <a:srgbClr val="000000">
                      <a:alpha val="43000"/>
                    </a:srgbClr>
                  </a:outerShdw>
                </a:effectLst>
              </a:rPr>
              <a:t>, 2011)</a:t>
            </a:r>
            <a:r>
              <a:rPr lang="en-US" sz="1600" i="1" dirty="0" smtClean="0">
                <a:effectLst>
                  <a:outerShdw blurRad="50800" dist="38100" dir="2700000">
                    <a:srgbClr val="000000">
                      <a:alpha val="43000"/>
                    </a:srgbClr>
                  </a:outerShdw>
                </a:effectLst>
              </a:rPr>
              <a:t>. </a:t>
            </a:r>
            <a:endParaRPr lang="en-US" sz="1600" i="1" dirty="0"/>
          </a:p>
        </p:txBody>
      </p:sp>
      <p:sp>
        <p:nvSpPr>
          <p:cNvPr id="9" name="TextBox 8"/>
          <p:cNvSpPr txBox="1"/>
          <p:nvPr/>
        </p:nvSpPr>
        <p:spPr>
          <a:xfrm>
            <a:off x="711200" y="940601"/>
            <a:ext cx="1556386" cy="276999"/>
          </a:xfrm>
          <a:prstGeom prst="rect">
            <a:avLst/>
          </a:prstGeom>
          <a:noFill/>
        </p:spPr>
        <p:txBody>
          <a:bodyPr wrap="none" rtlCol="0">
            <a:spAutoFit/>
          </a:bodyPr>
          <a:lstStyle/>
          <a:p>
            <a:r>
              <a:rPr lang="en-US" sz="1200" i="1" dirty="0" smtClean="0"/>
              <a:t>Response to </a:t>
            </a:r>
            <a:r>
              <a:rPr lang="en-US" sz="1200" i="1" dirty="0" err="1" smtClean="0"/>
              <a:t>Tambora</a:t>
            </a:r>
            <a:endParaRPr lang="en-US" sz="1200" i="1" dirty="0"/>
          </a:p>
        </p:txBody>
      </p:sp>
      <p:sp>
        <p:nvSpPr>
          <p:cNvPr id="10" name="TextBox 9"/>
          <p:cNvSpPr txBox="1"/>
          <p:nvPr/>
        </p:nvSpPr>
        <p:spPr>
          <a:xfrm>
            <a:off x="2727746" y="954501"/>
            <a:ext cx="1565478" cy="276999"/>
          </a:xfrm>
          <a:prstGeom prst="rect">
            <a:avLst/>
          </a:prstGeom>
          <a:noFill/>
        </p:spPr>
        <p:txBody>
          <a:bodyPr wrap="none" rtlCol="0">
            <a:spAutoFit/>
          </a:bodyPr>
          <a:lstStyle/>
          <a:p>
            <a:r>
              <a:rPr lang="en-US" sz="1200" i="1" dirty="0" smtClean="0"/>
              <a:t>Response to Pinatubo</a:t>
            </a:r>
            <a:endParaRPr lang="en-US" sz="1200" i="1" dirty="0"/>
          </a:p>
        </p:txBody>
      </p:sp>
      <p:sp>
        <p:nvSpPr>
          <p:cNvPr id="11" name="TextBox 10"/>
          <p:cNvSpPr txBox="1"/>
          <p:nvPr/>
        </p:nvSpPr>
        <p:spPr>
          <a:xfrm>
            <a:off x="4783666" y="3759675"/>
            <a:ext cx="4353739" cy="954107"/>
          </a:xfrm>
          <a:prstGeom prst="rect">
            <a:avLst/>
          </a:prstGeom>
          <a:noFill/>
        </p:spPr>
        <p:txBody>
          <a:bodyPr wrap="square" rtlCol="0">
            <a:spAutoFit/>
          </a:bodyPr>
          <a:lstStyle/>
          <a:p>
            <a:r>
              <a:rPr lang="en-US" sz="1400" dirty="0" smtClean="0">
                <a:solidFill>
                  <a:srgbClr val="0000FF"/>
                </a:solidFill>
              </a:rPr>
              <a:t>Aerosols can also come from natural sources – potential interaction of Saharan dust and Atlantic temperatures on </a:t>
            </a:r>
            <a:r>
              <a:rPr lang="en-US" sz="1400" dirty="0" err="1" smtClean="0">
                <a:solidFill>
                  <a:srgbClr val="0000FF"/>
                </a:solidFill>
              </a:rPr>
              <a:t>multidecadal</a:t>
            </a:r>
            <a:r>
              <a:rPr lang="en-US" sz="1400" dirty="0" smtClean="0">
                <a:solidFill>
                  <a:srgbClr val="0000FF"/>
                </a:solidFill>
              </a:rPr>
              <a:t> scales</a:t>
            </a:r>
          </a:p>
          <a:p>
            <a:r>
              <a:rPr lang="en-US" sz="1400" i="1" dirty="0" smtClean="0">
                <a:solidFill>
                  <a:srgbClr val="008000"/>
                </a:solidFill>
              </a:rPr>
              <a:t>Evan et al., 2008; 2011; Wang et al., 2012; </a:t>
            </a:r>
            <a:endParaRPr lang="en-US" sz="1400" i="1" dirty="0">
              <a:solidFill>
                <a:srgbClr val="0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57599" y="671690"/>
            <a:ext cx="8766267" cy="5539979"/>
          </a:xfrm>
          <a:prstGeom prst="rect">
            <a:avLst/>
          </a:prstGeom>
          <a:noFill/>
        </p:spPr>
        <p:txBody>
          <a:bodyPr wrap="square" rtlCol="0">
            <a:spAutoFit/>
          </a:bodyPr>
          <a:lstStyle/>
          <a:p>
            <a:r>
              <a:rPr lang="en-US" dirty="0" smtClean="0">
                <a:solidFill>
                  <a:srgbClr val="FF0000"/>
                </a:solidFill>
              </a:rPr>
              <a:t>1. Evidence for multiple time scales in the Atlantic, possibly related to AMOC</a:t>
            </a:r>
          </a:p>
          <a:p>
            <a:r>
              <a:rPr lang="en-US" dirty="0" smtClean="0">
                <a:solidFill>
                  <a:srgbClr val="FF0000"/>
                </a:solidFill>
              </a:rPr>
              <a:t>(20-30 yr, 50-100 yr, </a:t>
            </a:r>
            <a:r>
              <a:rPr lang="en-US" dirty="0" err="1" smtClean="0">
                <a:solidFill>
                  <a:srgbClr val="FF0000"/>
                </a:solidFill>
              </a:rPr>
              <a:t>multicentennial</a:t>
            </a:r>
            <a:r>
              <a:rPr lang="en-US" dirty="0" smtClean="0">
                <a:solidFill>
                  <a:srgbClr val="FF0000"/>
                </a:solidFill>
              </a:rPr>
              <a:t>)</a:t>
            </a:r>
          </a:p>
          <a:p>
            <a:endParaRPr lang="en-US" dirty="0" smtClean="0"/>
          </a:p>
          <a:p>
            <a:r>
              <a:rPr lang="en-US" dirty="0" smtClean="0">
                <a:solidFill>
                  <a:srgbClr val="0000FF"/>
                </a:solidFill>
              </a:rPr>
              <a:t>2. Key goal is to assess what role AMOC plays in generating the observed SST variations</a:t>
            </a:r>
          </a:p>
          <a:p>
            <a:endParaRPr lang="en-US" dirty="0" smtClean="0"/>
          </a:p>
          <a:p>
            <a:r>
              <a:rPr lang="en-US" dirty="0" smtClean="0">
                <a:solidFill>
                  <a:srgbClr val="FF0000"/>
                </a:solidFill>
              </a:rPr>
              <a:t>3. Evidence that different </a:t>
            </a:r>
            <a:r>
              <a:rPr lang="en-US" sz="1600" dirty="0" smtClean="0">
                <a:solidFill>
                  <a:srgbClr val="FF0000"/>
                </a:solidFill>
              </a:rPr>
              <a:t>timescales may be associated with different sets of physical processes</a:t>
            </a:r>
          </a:p>
          <a:p>
            <a:r>
              <a:rPr lang="en-US" sz="1600" dirty="0" smtClean="0"/>
              <a:t>	</a:t>
            </a:r>
          </a:p>
          <a:p>
            <a:r>
              <a:rPr lang="en-US" sz="1600" i="1" dirty="0" smtClean="0"/>
              <a:t>	A. No distinct timescale (</a:t>
            </a:r>
            <a:r>
              <a:rPr lang="en-US" sz="1600" i="1" dirty="0" err="1" smtClean="0"/>
              <a:t>eg</a:t>
            </a:r>
            <a:r>
              <a:rPr lang="en-US" sz="1600" i="1" dirty="0" smtClean="0"/>
              <a:t>, last 250 years of CCSM3)</a:t>
            </a:r>
          </a:p>
          <a:p>
            <a:r>
              <a:rPr lang="en-US" sz="1600" i="1" dirty="0" smtClean="0"/>
              <a:t>	</a:t>
            </a:r>
          </a:p>
          <a:p>
            <a:r>
              <a:rPr lang="en-US" sz="1600" i="1" dirty="0" smtClean="0"/>
              <a:t>	B. Distinctive timescale</a:t>
            </a:r>
          </a:p>
          <a:p>
            <a:endParaRPr lang="en-US" sz="1600" i="1" dirty="0" smtClean="0"/>
          </a:p>
          <a:p>
            <a:pPr lvl="1"/>
            <a:r>
              <a:rPr lang="en-US" sz="1600" i="1" dirty="0" smtClean="0"/>
              <a:t>	a. internal damped ocean mode within North Atlantic (20-30 yrs, sometimes much longer); different types of propagating or </a:t>
            </a:r>
            <a:r>
              <a:rPr lang="en-US" sz="1600" i="1" dirty="0" err="1" smtClean="0"/>
              <a:t>advecting</a:t>
            </a:r>
            <a:r>
              <a:rPr lang="en-US" sz="1600" i="1" dirty="0" smtClean="0"/>
              <a:t> signals</a:t>
            </a:r>
          </a:p>
          <a:p>
            <a:pPr lvl="1"/>
            <a:r>
              <a:rPr lang="en-US" sz="1600" i="1" dirty="0" smtClean="0"/>
              <a:t>	</a:t>
            </a:r>
            <a:r>
              <a:rPr lang="en-US" sz="1600" i="1" dirty="0" err="1" smtClean="0"/>
              <a:t>b</a:t>
            </a:r>
            <a:r>
              <a:rPr lang="en-US" sz="1600" i="1" dirty="0" smtClean="0"/>
              <a:t>. coupled air-sea mode within North Atlantic (20-30 yrs, or much longer)</a:t>
            </a:r>
          </a:p>
          <a:p>
            <a:pPr lvl="1"/>
            <a:r>
              <a:rPr lang="en-US" sz="1600" i="1" dirty="0" smtClean="0"/>
              <a:t>	</a:t>
            </a:r>
            <a:r>
              <a:rPr lang="en-US" sz="1600" i="1" dirty="0" err="1" smtClean="0"/>
              <a:t>c</a:t>
            </a:r>
            <a:r>
              <a:rPr lang="en-US" sz="1600" i="1" dirty="0" smtClean="0"/>
              <a:t>. interaction with Arctic (40-80 yrs)</a:t>
            </a:r>
          </a:p>
          <a:p>
            <a:pPr lvl="1"/>
            <a:r>
              <a:rPr lang="en-US" sz="1600" i="1" dirty="0" smtClean="0"/>
              <a:t>	</a:t>
            </a:r>
            <a:r>
              <a:rPr lang="en-US" sz="1600" i="1" dirty="0" err="1" smtClean="0"/>
              <a:t>d</a:t>
            </a:r>
            <a:r>
              <a:rPr lang="en-US" sz="1600" i="1" dirty="0" smtClean="0"/>
              <a:t>. coupled air-sea mode with connections to Tropics (~100 yrs)</a:t>
            </a:r>
          </a:p>
          <a:p>
            <a:pPr lvl="1"/>
            <a:r>
              <a:rPr lang="en-US" sz="1600" i="1" dirty="0" smtClean="0"/>
              <a:t>	</a:t>
            </a:r>
            <a:r>
              <a:rPr lang="en-US" sz="1600" i="1" dirty="0" err="1" smtClean="0"/>
              <a:t>f</a:t>
            </a:r>
            <a:r>
              <a:rPr lang="en-US" sz="1600" i="1" dirty="0" smtClean="0"/>
              <a:t>. Driven from Southern Hemisphere/</a:t>
            </a:r>
            <a:r>
              <a:rPr lang="en-US" sz="1600" i="1" dirty="0" err="1" smtClean="0"/>
              <a:t>Aghulas</a:t>
            </a:r>
            <a:r>
              <a:rPr lang="en-US" sz="1600" i="1" dirty="0" smtClean="0"/>
              <a:t> (</a:t>
            </a:r>
            <a:r>
              <a:rPr lang="en-US" sz="1600" i="1" dirty="0" err="1" smtClean="0"/>
              <a:t>multidecadal</a:t>
            </a:r>
            <a:r>
              <a:rPr lang="en-US" sz="1600" i="1" dirty="0" smtClean="0"/>
              <a:t>)</a:t>
            </a:r>
          </a:p>
          <a:p>
            <a:pPr lvl="1"/>
            <a:r>
              <a:rPr lang="en-US" sz="1600" i="1" dirty="0" smtClean="0"/>
              <a:t>	</a:t>
            </a:r>
            <a:r>
              <a:rPr lang="en-US" sz="1600" i="1" dirty="0" err="1" smtClean="0"/>
              <a:t>e</a:t>
            </a:r>
            <a:r>
              <a:rPr lang="en-US" sz="1600" i="1" dirty="0" smtClean="0"/>
              <a:t>. Pan-Atlantic mode with connections to Southern Ocean (</a:t>
            </a:r>
            <a:r>
              <a:rPr lang="en-US" sz="1600" i="1" dirty="0" err="1" smtClean="0"/>
              <a:t>multicentennial</a:t>
            </a:r>
            <a:r>
              <a:rPr lang="en-US" sz="1600" i="1" dirty="0" smtClean="0"/>
              <a:t>)</a:t>
            </a:r>
          </a:p>
          <a:p>
            <a:pPr lvl="1"/>
            <a:endParaRPr lang="en-US" dirty="0" smtClean="0"/>
          </a:p>
          <a:p>
            <a:r>
              <a:rPr lang="en-US" dirty="0" smtClean="0">
                <a:solidFill>
                  <a:srgbClr val="0000FF"/>
                </a:solidFill>
              </a:rPr>
              <a:t>4. External radiative driving may also play a role (aerosols, solar, ozone through SH winds)</a:t>
            </a:r>
          </a:p>
          <a:p>
            <a:r>
              <a:rPr lang="en-US" dirty="0" smtClean="0"/>
              <a:t>	</a:t>
            </a:r>
            <a:endParaRPr lang="en-US" dirty="0"/>
          </a:p>
        </p:txBody>
      </p:sp>
      <p:sp>
        <p:nvSpPr>
          <p:cNvPr id="4" name="TextBox 3"/>
          <p:cNvSpPr txBox="1"/>
          <p:nvPr/>
        </p:nvSpPr>
        <p:spPr>
          <a:xfrm>
            <a:off x="2971800" y="102303"/>
            <a:ext cx="1762021" cy="569387"/>
          </a:xfrm>
          <a:prstGeom prst="rect">
            <a:avLst/>
          </a:prstGeom>
          <a:solidFill>
            <a:schemeClr val="accent6">
              <a:lumMod val="40000"/>
              <a:lumOff val="60000"/>
            </a:schemeClr>
          </a:solidFill>
        </p:spPr>
        <p:txBody>
          <a:bodyPr wrap="none" rtlCol="0">
            <a:spAutoFit/>
          </a:bodyPr>
          <a:lstStyle/>
          <a:p>
            <a:r>
              <a:rPr lang="en-US" sz="3100" b="1" dirty="0" smtClean="0"/>
              <a:t>Summary</a:t>
            </a:r>
            <a:endParaRPr lang="en-US" sz="31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75643" y="494071"/>
            <a:ext cx="8282060" cy="6463309"/>
          </a:xfrm>
          <a:prstGeom prst="rect">
            <a:avLst/>
          </a:prstGeom>
          <a:noFill/>
        </p:spPr>
        <p:txBody>
          <a:bodyPr wrap="square" rtlCol="0">
            <a:spAutoFit/>
          </a:bodyPr>
          <a:lstStyle/>
          <a:p>
            <a:r>
              <a:rPr lang="en-US" b="1" dirty="0" smtClean="0"/>
              <a:t>We have different proposed mechanisms – which (if any) occur in Nature?</a:t>
            </a:r>
          </a:p>
          <a:p>
            <a:endParaRPr lang="en-US" dirty="0" smtClean="0"/>
          </a:p>
          <a:p>
            <a:r>
              <a:rPr lang="en-US" i="1" dirty="0" smtClean="0"/>
              <a:t>Some possible pathways to improve understanding:</a:t>
            </a:r>
          </a:p>
          <a:p>
            <a:endParaRPr lang="en-US" dirty="0" smtClean="0"/>
          </a:p>
          <a:p>
            <a:r>
              <a:rPr lang="en-US" dirty="0" smtClean="0">
                <a:solidFill>
                  <a:srgbClr val="000090"/>
                </a:solidFill>
              </a:rPr>
              <a:t>1. Continued hierarchy of models is crucial.</a:t>
            </a:r>
          </a:p>
          <a:p>
            <a:endParaRPr lang="en-US" dirty="0" smtClean="0">
              <a:solidFill>
                <a:srgbClr val="FF0000"/>
              </a:solidFill>
            </a:endParaRPr>
          </a:p>
          <a:p>
            <a:r>
              <a:rPr lang="en-US" dirty="0" smtClean="0">
                <a:solidFill>
                  <a:srgbClr val="FF0000"/>
                </a:solidFill>
              </a:rPr>
              <a:t>2. Confronting models with available observations is paramount (both instrumental and </a:t>
            </a:r>
            <a:r>
              <a:rPr lang="en-US" dirty="0" err="1" smtClean="0">
                <a:solidFill>
                  <a:srgbClr val="FF0000"/>
                </a:solidFill>
              </a:rPr>
              <a:t>paleo</a:t>
            </a:r>
            <a:r>
              <a:rPr lang="en-US" dirty="0" smtClean="0">
                <a:solidFill>
                  <a:srgbClr val="FF0000"/>
                </a:solidFill>
              </a:rPr>
              <a:t> data).</a:t>
            </a:r>
          </a:p>
          <a:p>
            <a:endParaRPr lang="en-US" dirty="0" smtClean="0"/>
          </a:p>
          <a:p>
            <a:r>
              <a:rPr lang="en-US" dirty="0" smtClean="0"/>
              <a:t>3</a:t>
            </a:r>
            <a:r>
              <a:rPr lang="en-US" dirty="0" smtClean="0">
                <a:solidFill>
                  <a:srgbClr val="000090"/>
                </a:solidFill>
              </a:rPr>
              <a:t>. Improve models so that dependence on uncertain parameterizations is reduced. </a:t>
            </a:r>
            <a:r>
              <a:rPr lang="en-US" dirty="0" smtClean="0"/>
              <a:t>High resolution is one key component in a hierarchy of models - ocean eddy resolving coupled models are now at hand. </a:t>
            </a:r>
            <a:r>
              <a:rPr lang="en-US" i="1" dirty="0" smtClean="0">
                <a:solidFill>
                  <a:srgbClr val="008000"/>
                </a:solidFill>
              </a:rPr>
              <a:t>Nature of air-sea coupling may be different at very high resolution! </a:t>
            </a:r>
            <a:r>
              <a:rPr lang="en-US" dirty="0" smtClean="0"/>
              <a:t>Will there be some convergence of mechanisms as models improve?</a:t>
            </a:r>
          </a:p>
          <a:p>
            <a:endParaRPr lang="en-US" dirty="0" smtClean="0"/>
          </a:p>
          <a:p>
            <a:r>
              <a:rPr lang="en-US" dirty="0" smtClean="0"/>
              <a:t>4</a:t>
            </a:r>
            <a:r>
              <a:rPr lang="en-US" dirty="0" smtClean="0">
                <a:solidFill>
                  <a:srgbClr val="FF0000"/>
                </a:solidFill>
              </a:rPr>
              <a:t>. Similar mechanisms in multiple models might imply robustness </a:t>
            </a:r>
            <a:r>
              <a:rPr lang="en-US" dirty="0" smtClean="0"/>
              <a:t>– but care must be taken due to underlying similarities in model formulations. </a:t>
            </a:r>
          </a:p>
          <a:p>
            <a:endParaRPr lang="en-US" dirty="0" smtClean="0"/>
          </a:p>
          <a:p>
            <a:r>
              <a:rPr lang="en-US" dirty="0" smtClean="0"/>
              <a:t>5</a:t>
            </a:r>
            <a:r>
              <a:rPr lang="en-US" dirty="0" smtClean="0">
                <a:solidFill>
                  <a:srgbClr val="000090"/>
                </a:solidFill>
              </a:rPr>
              <a:t>. Can we use the proposed </a:t>
            </a:r>
            <a:r>
              <a:rPr lang="en-US" dirty="0" err="1" smtClean="0">
                <a:solidFill>
                  <a:srgbClr val="000090"/>
                </a:solidFill>
              </a:rPr>
              <a:t>mechanism(s</a:t>
            </a:r>
            <a:r>
              <a:rPr lang="en-US" dirty="0" smtClean="0">
                <a:solidFill>
                  <a:srgbClr val="000090"/>
                </a:solidFill>
              </a:rPr>
              <a:t>) to predict some previously unknown  relationship that can be examined in other models, as well as in instrumental or </a:t>
            </a:r>
            <a:r>
              <a:rPr lang="en-US" dirty="0" err="1" smtClean="0">
                <a:solidFill>
                  <a:srgbClr val="000090"/>
                </a:solidFill>
              </a:rPr>
              <a:t>paleo</a:t>
            </a:r>
            <a:r>
              <a:rPr lang="en-US" dirty="0" smtClean="0">
                <a:solidFill>
                  <a:srgbClr val="000090"/>
                </a:solidFill>
              </a:rPr>
              <a:t> observations? </a:t>
            </a:r>
          </a:p>
          <a:p>
            <a:endParaRPr lang="en-US" dirty="0" smtClean="0"/>
          </a:p>
          <a:p>
            <a:r>
              <a:rPr lang="en-US" dirty="0" smtClean="0"/>
              <a:t>6. </a:t>
            </a:r>
            <a:r>
              <a:rPr lang="en-US" dirty="0" smtClean="0">
                <a:solidFill>
                  <a:srgbClr val="FF0000"/>
                </a:solidFill>
              </a:rPr>
              <a:t>Analyses can form hypotheses, and then suggest additional model experimentation to test hypotheses</a:t>
            </a:r>
            <a:r>
              <a:rPr lang="en-US" dirty="0" smtClean="0"/>
              <a:t>. Multi-model testing of such hypotheses is preferable.</a:t>
            </a:r>
          </a:p>
        </p:txBody>
      </p:sp>
      <p:sp>
        <p:nvSpPr>
          <p:cNvPr id="4" name="TextBox 3"/>
          <p:cNvSpPr txBox="1"/>
          <p:nvPr/>
        </p:nvSpPr>
        <p:spPr>
          <a:xfrm>
            <a:off x="2201333" y="47795"/>
            <a:ext cx="3737797" cy="446276"/>
          </a:xfrm>
          <a:prstGeom prst="rect">
            <a:avLst/>
          </a:prstGeom>
          <a:noFill/>
        </p:spPr>
        <p:txBody>
          <a:bodyPr wrap="none" rtlCol="0">
            <a:spAutoFit/>
          </a:bodyPr>
          <a:lstStyle/>
          <a:p>
            <a:r>
              <a:rPr lang="en-US" sz="2300" b="1" i="1" dirty="0" smtClean="0">
                <a:solidFill>
                  <a:srgbClr val="0000FF"/>
                </a:solidFill>
              </a:rPr>
              <a:t>How can we make progress?</a:t>
            </a:r>
            <a:endParaRPr lang="en-US" sz="2300" b="1" i="1" dirty="0">
              <a:solidFill>
                <a:srgbClr val="0000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m26_sss_v6_satland_1280X720_9000kbs.mpeg">
            <a:hlinkClick r:id="" action="ppaction://media"/>
          </p:cNvPr>
          <p:cNvPicPr/>
          <p:nvPr>
            <a:videoFile r:link="rId1"/>
          </p:nvPr>
        </p:nvPicPr>
        <p:blipFill>
          <a:blip r:embed="rId3"/>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75643" y="494071"/>
            <a:ext cx="8282060" cy="6463309"/>
          </a:xfrm>
          <a:prstGeom prst="rect">
            <a:avLst/>
          </a:prstGeom>
          <a:noFill/>
        </p:spPr>
        <p:txBody>
          <a:bodyPr wrap="square" rtlCol="0">
            <a:spAutoFit/>
          </a:bodyPr>
          <a:lstStyle/>
          <a:p>
            <a:r>
              <a:rPr lang="en-US" b="1" dirty="0" smtClean="0"/>
              <a:t>We have different proposed mechanisms – which (if any) occur in Nature?</a:t>
            </a:r>
          </a:p>
          <a:p>
            <a:endParaRPr lang="en-US" dirty="0" smtClean="0"/>
          </a:p>
          <a:p>
            <a:r>
              <a:rPr lang="en-US" i="1" dirty="0" smtClean="0"/>
              <a:t>Some possible pathways to improve understanding:</a:t>
            </a:r>
          </a:p>
          <a:p>
            <a:endParaRPr lang="en-US" dirty="0" smtClean="0"/>
          </a:p>
          <a:p>
            <a:r>
              <a:rPr lang="en-US" dirty="0" smtClean="0">
                <a:solidFill>
                  <a:srgbClr val="000090"/>
                </a:solidFill>
              </a:rPr>
              <a:t>1. Continued hierarchy of models is crucial.</a:t>
            </a:r>
          </a:p>
          <a:p>
            <a:endParaRPr lang="en-US" dirty="0" smtClean="0">
              <a:solidFill>
                <a:srgbClr val="FF0000"/>
              </a:solidFill>
            </a:endParaRPr>
          </a:p>
          <a:p>
            <a:r>
              <a:rPr lang="en-US" dirty="0" smtClean="0">
                <a:solidFill>
                  <a:srgbClr val="FF0000"/>
                </a:solidFill>
              </a:rPr>
              <a:t>2. Confronting models with available observations is paramount (both instrumental and </a:t>
            </a:r>
            <a:r>
              <a:rPr lang="en-US" dirty="0" err="1" smtClean="0">
                <a:solidFill>
                  <a:srgbClr val="FF0000"/>
                </a:solidFill>
              </a:rPr>
              <a:t>paleo</a:t>
            </a:r>
            <a:r>
              <a:rPr lang="en-US" dirty="0" smtClean="0">
                <a:solidFill>
                  <a:srgbClr val="FF0000"/>
                </a:solidFill>
              </a:rPr>
              <a:t> data).</a:t>
            </a:r>
          </a:p>
          <a:p>
            <a:endParaRPr lang="en-US" dirty="0" smtClean="0"/>
          </a:p>
          <a:p>
            <a:r>
              <a:rPr lang="en-US" dirty="0" smtClean="0"/>
              <a:t>3</a:t>
            </a:r>
            <a:r>
              <a:rPr lang="en-US" dirty="0" smtClean="0">
                <a:solidFill>
                  <a:srgbClr val="000090"/>
                </a:solidFill>
              </a:rPr>
              <a:t>. Improve models so that dependence on uncertain parameterizations is reduced. </a:t>
            </a:r>
            <a:r>
              <a:rPr lang="en-US" dirty="0" smtClean="0"/>
              <a:t>High resolution is one key component in a hierarchy of models - ocean eddy resolving coupled models are now at hand. </a:t>
            </a:r>
            <a:r>
              <a:rPr lang="en-US" i="1" dirty="0" smtClean="0">
                <a:solidFill>
                  <a:srgbClr val="008000"/>
                </a:solidFill>
              </a:rPr>
              <a:t>Nature of air-sea coupling may be different at very high resolution! </a:t>
            </a:r>
            <a:r>
              <a:rPr lang="en-US" dirty="0" smtClean="0"/>
              <a:t>Will there be some convergence of mechanisms as models improve?</a:t>
            </a:r>
          </a:p>
          <a:p>
            <a:endParaRPr lang="en-US" dirty="0" smtClean="0"/>
          </a:p>
          <a:p>
            <a:r>
              <a:rPr lang="en-US" dirty="0" smtClean="0"/>
              <a:t>4</a:t>
            </a:r>
            <a:r>
              <a:rPr lang="en-US" dirty="0" smtClean="0">
                <a:solidFill>
                  <a:srgbClr val="FF0000"/>
                </a:solidFill>
              </a:rPr>
              <a:t>. Similar mechanisms in multiple models might imply robustness </a:t>
            </a:r>
            <a:r>
              <a:rPr lang="en-US" dirty="0" smtClean="0"/>
              <a:t>– but care must be taken due to underlying similarities in model formulations. </a:t>
            </a:r>
          </a:p>
          <a:p>
            <a:endParaRPr lang="en-US" dirty="0" smtClean="0"/>
          </a:p>
          <a:p>
            <a:r>
              <a:rPr lang="en-US" dirty="0" smtClean="0"/>
              <a:t>5</a:t>
            </a:r>
            <a:r>
              <a:rPr lang="en-US" dirty="0" smtClean="0">
                <a:solidFill>
                  <a:srgbClr val="000090"/>
                </a:solidFill>
              </a:rPr>
              <a:t>. Can we use the proposed </a:t>
            </a:r>
            <a:r>
              <a:rPr lang="en-US" dirty="0" err="1" smtClean="0">
                <a:solidFill>
                  <a:srgbClr val="000090"/>
                </a:solidFill>
              </a:rPr>
              <a:t>mechanism(s</a:t>
            </a:r>
            <a:r>
              <a:rPr lang="en-US" dirty="0" smtClean="0">
                <a:solidFill>
                  <a:srgbClr val="000090"/>
                </a:solidFill>
              </a:rPr>
              <a:t>) to predict some previously unknown  relationship that can be examined in other models, as well as in instrumental or </a:t>
            </a:r>
            <a:r>
              <a:rPr lang="en-US" dirty="0" err="1" smtClean="0">
                <a:solidFill>
                  <a:srgbClr val="000090"/>
                </a:solidFill>
              </a:rPr>
              <a:t>paleo</a:t>
            </a:r>
            <a:r>
              <a:rPr lang="en-US" dirty="0" smtClean="0">
                <a:solidFill>
                  <a:srgbClr val="000090"/>
                </a:solidFill>
              </a:rPr>
              <a:t> observations? </a:t>
            </a:r>
          </a:p>
          <a:p>
            <a:endParaRPr lang="en-US" dirty="0" smtClean="0"/>
          </a:p>
          <a:p>
            <a:r>
              <a:rPr lang="en-US" dirty="0" smtClean="0"/>
              <a:t>6. </a:t>
            </a:r>
            <a:r>
              <a:rPr lang="en-US" dirty="0" smtClean="0">
                <a:solidFill>
                  <a:srgbClr val="FF0000"/>
                </a:solidFill>
              </a:rPr>
              <a:t>Analyses can form hypotheses, and then suggest additional model experimentation to test hypotheses</a:t>
            </a:r>
            <a:r>
              <a:rPr lang="en-US" dirty="0" smtClean="0"/>
              <a:t>. Multi-model testing of such hypotheses is preferable.</a:t>
            </a:r>
          </a:p>
        </p:txBody>
      </p:sp>
      <p:sp>
        <p:nvSpPr>
          <p:cNvPr id="4" name="TextBox 3"/>
          <p:cNvSpPr txBox="1"/>
          <p:nvPr/>
        </p:nvSpPr>
        <p:spPr>
          <a:xfrm>
            <a:off x="2201333" y="47795"/>
            <a:ext cx="3737797" cy="446276"/>
          </a:xfrm>
          <a:prstGeom prst="rect">
            <a:avLst/>
          </a:prstGeom>
          <a:noFill/>
        </p:spPr>
        <p:txBody>
          <a:bodyPr wrap="none" rtlCol="0">
            <a:spAutoFit/>
          </a:bodyPr>
          <a:lstStyle/>
          <a:p>
            <a:r>
              <a:rPr lang="en-US" sz="2300" b="1" i="1" dirty="0" smtClean="0">
                <a:solidFill>
                  <a:srgbClr val="0000FF"/>
                </a:solidFill>
              </a:rPr>
              <a:t>How can we make progress?</a:t>
            </a:r>
            <a:endParaRPr lang="en-US" sz="2300" b="1" i="1" dirty="0">
              <a:solidFill>
                <a:srgbClr val="00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Knudsen AMO Fig 5 paleo 2011.pdf"/>
          <p:cNvPicPr>
            <a:picLocks noChangeAspect="1"/>
          </p:cNvPicPr>
          <p:nvPr/>
        </p:nvPicPr>
        <mc:AlternateContent>
          <mc:Choice xmlns:ma="http://schemas.microsoft.com/office/mac/drawingml/2008/main" Requires="ma">
            <p:blipFill>
              <a:blip r:embed="rId2"/>
              <a:srcRect l="22179" t="6370" r="22575" b="51000"/>
              <a:stretch>
                <a:fillRect/>
              </a:stretch>
            </p:blipFill>
          </mc:Choice>
          <mc:Fallback>
            <p:blipFill>
              <a:blip r:embed="rId3"/>
              <a:srcRect l="22179" t="6370" r="22575" b="51000"/>
              <a:stretch>
                <a:fillRect/>
              </a:stretch>
            </p:blipFill>
          </mc:Fallback>
        </mc:AlternateContent>
        <p:spPr>
          <a:xfrm>
            <a:off x="0" y="0"/>
            <a:ext cx="4643120" cy="4708825"/>
          </a:xfrm>
          <a:prstGeom prst="rect">
            <a:avLst/>
          </a:prstGeom>
        </p:spPr>
      </p:pic>
      <p:sp>
        <p:nvSpPr>
          <p:cNvPr id="3" name="TextBox 2"/>
          <p:cNvSpPr txBox="1"/>
          <p:nvPr/>
        </p:nvSpPr>
        <p:spPr>
          <a:xfrm>
            <a:off x="140971" y="4616492"/>
            <a:ext cx="4692227" cy="369332"/>
          </a:xfrm>
          <a:prstGeom prst="rect">
            <a:avLst/>
          </a:prstGeom>
          <a:noFill/>
        </p:spPr>
        <p:txBody>
          <a:bodyPr wrap="square" rtlCol="0">
            <a:spAutoFit/>
          </a:bodyPr>
          <a:lstStyle/>
          <a:p>
            <a:r>
              <a:rPr lang="en-US" dirty="0" smtClean="0"/>
              <a:t>Knudsen et al (2011)</a:t>
            </a:r>
            <a:endParaRPr lang="en-US" dirty="0"/>
          </a:p>
        </p:txBody>
      </p:sp>
      <p:pic>
        <p:nvPicPr>
          <p:cNvPr id="4" name="Picture 3" descr="Chiessi 2008 South American Monsoon paleo peak.pdf"/>
          <p:cNvPicPr>
            <a:picLocks noChangeAspect="1"/>
          </p:cNvPicPr>
          <p:nvPr/>
        </p:nvPicPr>
        <mc:AlternateContent>
          <mc:Choice xmlns:ma="http://schemas.microsoft.com/office/mac/drawingml/2008/main" Requires="ma">
            <p:blipFill>
              <a:blip r:embed="rId4"/>
              <a:srcRect l="16065" t="6571" r="54985" b="58466"/>
              <a:stretch>
                <a:fillRect/>
              </a:stretch>
            </p:blipFill>
          </mc:Choice>
          <mc:Fallback>
            <p:blipFill>
              <a:blip r:embed="rId5"/>
              <a:srcRect l="16065" t="6571" r="54985" b="58466"/>
              <a:stretch>
                <a:fillRect/>
              </a:stretch>
            </p:blipFill>
          </mc:Fallback>
        </mc:AlternateContent>
        <p:spPr>
          <a:xfrm>
            <a:off x="6055360" y="2091843"/>
            <a:ext cx="3088640" cy="4827278"/>
          </a:xfrm>
          <a:prstGeom prst="rect">
            <a:avLst/>
          </a:prstGeom>
        </p:spPr>
      </p:pic>
      <p:sp>
        <p:nvSpPr>
          <p:cNvPr id="5" name="TextBox 4"/>
          <p:cNvSpPr txBox="1"/>
          <p:nvPr/>
        </p:nvSpPr>
        <p:spPr>
          <a:xfrm>
            <a:off x="6055360" y="1507067"/>
            <a:ext cx="2858763" cy="584776"/>
          </a:xfrm>
          <a:prstGeom prst="rect">
            <a:avLst/>
          </a:prstGeom>
          <a:noFill/>
        </p:spPr>
        <p:txBody>
          <a:bodyPr wrap="none" rtlCol="0">
            <a:spAutoFit/>
          </a:bodyPr>
          <a:lstStyle/>
          <a:p>
            <a:r>
              <a:rPr lang="en-US" dirty="0" err="1" smtClean="0"/>
              <a:t>Chiessi</a:t>
            </a:r>
            <a:r>
              <a:rPr lang="en-US" dirty="0" smtClean="0"/>
              <a:t> et al 2009</a:t>
            </a:r>
          </a:p>
          <a:p>
            <a:r>
              <a:rPr lang="en-US" sz="1400" i="1" dirty="0" smtClean="0">
                <a:solidFill>
                  <a:srgbClr val="000090"/>
                </a:solidFill>
              </a:rPr>
              <a:t>(South American Summer Monsoon)</a:t>
            </a:r>
            <a:endParaRPr lang="en-US" sz="1400" i="1" dirty="0">
              <a:solidFill>
                <a:srgbClr val="000090"/>
              </a:solidFill>
            </a:endParaRPr>
          </a:p>
        </p:txBody>
      </p:sp>
      <p:sp>
        <p:nvSpPr>
          <p:cNvPr id="7" name="Right Brace 6"/>
          <p:cNvSpPr/>
          <p:nvPr/>
        </p:nvSpPr>
        <p:spPr>
          <a:xfrm>
            <a:off x="4643120" y="177800"/>
            <a:ext cx="398780" cy="2489200"/>
          </a:xfrm>
          <a:prstGeom prst="rightBrace">
            <a:avLst>
              <a:gd name="adj1" fmla="val 8333"/>
              <a:gd name="adj2" fmla="val 3418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041900" y="768403"/>
            <a:ext cx="2034594" cy="369332"/>
          </a:xfrm>
          <a:prstGeom prst="rect">
            <a:avLst/>
          </a:prstGeom>
          <a:noFill/>
        </p:spPr>
        <p:txBody>
          <a:bodyPr wrap="none" rtlCol="0">
            <a:spAutoFit/>
          </a:bodyPr>
          <a:lstStyle/>
          <a:p>
            <a:r>
              <a:rPr lang="en-US" dirty="0" smtClean="0"/>
              <a:t>Greenland ice cores</a:t>
            </a:r>
            <a:endParaRPr lang="en-US" dirty="0"/>
          </a:p>
        </p:txBody>
      </p:sp>
      <p:sp>
        <p:nvSpPr>
          <p:cNvPr id="9" name="TextBox 8"/>
          <p:cNvSpPr txBox="1"/>
          <p:nvPr/>
        </p:nvSpPr>
        <p:spPr>
          <a:xfrm>
            <a:off x="4643120" y="2990334"/>
            <a:ext cx="918303" cy="369332"/>
          </a:xfrm>
          <a:prstGeom prst="rect">
            <a:avLst/>
          </a:prstGeom>
          <a:noFill/>
        </p:spPr>
        <p:txBody>
          <a:bodyPr wrap="none" rtlCol="0">
            <a:spAutoFit/>
          </a:bodyPr>
          <a:lstStyle/>
          <a:p>
            <a:r>
              <a:rPr lang="en-US" dirty="0" smtClean="0"/>
              <a:t>Yucatan</a:t>
            </a:r>
            <a:endParaRPr lang="en-US" dirty="0"/>
          </a:p>
        </p:txBody>
      </p:sp>
      <p:sp>
        <p:nvSpPr>
          <p:cNvPr id="10" name="TextBox 9"/>
          <p:cNvSpPr txBox="1"/>
          <p:nvPr/>
        </p:nvSpPr>
        <p:spPr>
          <a:xfrm>
            <a:off x="4643120" y="3897868"/>
            <a:ext cx="879756" cy="646331"/>
          </a:xfrm>
          <a:prstGeom prst="rect">
            <a:avLst/>
          </a:prstGeom>
          <a:noFill/>
        </p:spPr>
        <p:txBody>
          <a:bodyPr wrap="none" rtlCol="0">
            <a:spAutoFit/>
          </a:bodyPr>
          <a:lstStyle/>
          <a:p>
            <a:r>
              <a:rPr lang="en-US" dirty="0" err="1" smtClean="0"/>
              <a:t>Cariaco</a:t>
            </a:r>
            <a:r>
              <a:rPr lang="en-US" dirty="0" smtClean="0"/>
              <a:t> </a:t>
            </a:r>
          </a:p>
          <a:p>
            <a:r>
              <a:rPr lang="en-US" dirty="0" smtClean="0"/>
              <a:t>Basin</a:t>
            </a:r>
            <a:endParaRPr lang="en-US" dirty="0"/>
          </a:p>
        </p:txBody>
      </p:sp>
      <p:cxnSp>
        <p:nvCxnSpPr>
          <p:cNvPr id="12" name="Straight Connector 11"/>
          <p:cNvCxnSpPr/>
          <p:nvPr/>
        </p:nvCxnSpPr>
        <p:spPr>
          <a:xfrm rot="16200000" flipH="1">
            <a:off x="3080939" y="4119959"/>
            <a:ext cx="5572921" cy="2540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854699" y="1346200"/>
            <a:ext cx="3289301" cy="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40971" y="4985824"/>
            <a:ext cx="5332729" cy="1231106"/>
          </a:xfrm>
          <a:prstGeom prst="rect">
            <a:avLst/>
          </a:prstGeom>
          <a:noFill/>
        </p:spPr>
        <p:txBody>
          <a:bodyPr wrap="square" rtlCol="0">
            <a:spAutoFit/>
          </a:bodyPr>
          <a:lstStyle/>
          <a:p>
            <a:r>
              <a:rPr lang="en-US" i="1" dirty="0" smtClean="0">
                <a:solidFill>
                  <a:srgbClr val="000090"/>
                </a:solidFill>
              </a:rPr>
              <a:t>“</a:t>
            </a:r>
            <a:r>
              <a:rPr lang="en-US" sz="1400" i="1" dirty="0" smtClean="0">
                <a:solidFill>
                  <a:srgbClr val="000090"/>
                </a:solidFill>
              </a:rPr>
              <a:t>We therefore conjecture that a quasi-persistent ~55- to 70-year AMO, linked to internal ocean-atmosphere variability, existed during large parts of the Holocene. Our analyses further suggest that the coupling from the AMO to regional climate conditions was modulated by </a:t>
            </a:r>
            <a:r>
              <a:rPr lang="en-US" sz="1400" i="1" dirty="0" err="1" smtClean="0">
                <a:solidFill>
                  <a:srgbClr val="000090"/>
                </a:solidFill>
              </a:rPr>
              <a:t>orbitally</a:t>
            </a:r>
            <a:r>
              <a:rPr lang="en-US" sz="1400" i="1" dirty="0" smtClean="0">
                <a:solidFill>
                  <a:srgbClr val="000090"/>
                </a:solidFill>
              </a:rPr>
              <a:t> induced shifts in large-scale ocean-atmosphere circulation.”</a:t>
            </a:r>
            <a:endParaRPr lang="en-US" sz="1400" i="1" dirty="0">
              <a:solidFill>
                <a:srgbClr val="00009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34818" y="196273"/>
            <a:ext cx="2598876" cy="430887"/>
          </a:xfrm>
          <a:prstGeom prst="rect">
            <a:avLst/>
          </a:prstGeom>
          <a:noFill/>
        </p:spPr>
        <p:txBody>
          <a:bodyPr wrap="none" rtlCol="0">
            <a:spAutoFit/>
          </a:bodyPr>
          <a:lstStyle/>
          <a:p>
            <a:r>
              <a:rPr lang="en-US" sz="2200" b="1" u="sng" dirty="0" smtClean="0"/>
              <a:t>20-30 year timescale</a:t>
            </a:r>
            <a:endParaRPr lang="en-US" sz="2200" b="1" u="sng" dirty="0"/>
          </a:p>
        </p:txBody>
      </p:sp>
      <p:sp>
        <p:nvSpPr>
          <p:cNvPr id="4" name="TextBox 3"/>
          <p:cNvSpPr txBox="1"/>
          <p:nvPr/>
        </p:nvSpPr>
        <p:spPr>
          <a:xfrm>
            <a:off x="157024" y="627160"/>
            <a:ext cx="8312727" cy="7294305"/>
          </a:xfrm>
          <a:prstGeom prst="rect">
            <a:avLst/>
          </a:prstGeom>
          <a:noFill/>
        </p:spPr>
        <p:txBody>
          <a:bodyPr wrap="square" rtlCol="0">
            <a:spAutoFit/>
          </a:bodyPr>
          <a:lstStyle/>
          <a:p>
            <a:r>
              <a:rPr lang="en-US" b="1" i="1" dirty="0" smtClean="0">
                <a:solidFill>
                  <a:srgbClr val="0000FF"/>
                </a:solidFill>
              </a:rPr>
              <a:t>One postulated mechanism for </a:t>
            </a:r>
            <a:r>
              <a:rPr lang="en-US" b="1" i="1" dirty="0" err="1" smtClean="0">
                <a:solidFill>
                  <a:srgbClr val="0000FF"/>
                </a:solidFill>
              </a:rPr>
              <a:t>interdecadal</a:t>
            </a:r>
            <a:r>
              <a:rPr lang="en-US" b="1" i="1" dirty="0" smtClean="0">
                <a:solidFill>
                  <a:srgbClr val="0000FF"/>
                </a:solidFill>
              </a:rPr>
              <a:t> AMOC variability: </a:t>
            </a:r>
          </a:p>
          <a:p>
            <a:endParaRPr lang="en-US" b="1" dirty="0" smtClean="0"/>
          </a:p>
          <a:p>
            <a:r>
              <a:rPr lang="en-US" b="1" dirty="0" smtClean="0"/>
              <a:t>Mode of variability characterized by westward propagating thermal anomalies at mid-latitudes.  </a:t>
            </a:r>
          </a:p>
          <a:p>
            <a:pPr>
              <a:buFont typeface="Arial"/>
              <a:buChar char="•"/>
            </a:pPr>
            <a:r>
              <a:rPr lang="en-US" dirty="0" smtClean="0"/>
              <a:t> The overall timescale is set by the time it takes for a wave to cross the basin.  </a:t>
            </a:r>
          </a:p>
          <a:p>
            <a:pPr>
              <a:buFont typeface="Arial"/>
              <a:buChar char="•"/>
            </a:pPr>
            <a:r>
              <a:rPr lang="en-US" dirty="0" smtClean="0"/>
              <a:t> The mode can exist without forcing in a highly idealized setting, but often requires stochastic atmospheric driving in a more realistic setting.</a:t>
            </a:r>
          </a:p>
          <a:p>
            <a:endParaRPr lang="en-US" dirty="0" smtClean="0"/>
          </a:p>
          <a:p>
            <a:r>
              <a:rPr lang="en-US" dirty="0" smtClean="0"/>
              <a:t>A subset of papers discussing this general topic include:</a:t>
            </a:r>
          </a:p>
          <a:p>
            <a:endParaRPr lang="en-US" dirty="0" smtClean="0"/>
          </a:p>
          <a:p>
            <a:r>
              <a:rPr lang="en-US" dirty="0" smtClean="0"/>
              <a:t>De </a:t>
            </a:r>
            <a:r>
              <a:rPr lang="en-US" dirty="0" err="1" smtClean="0"/>
              <a:t>Verdiere</a:t>
            </a:r>
            <a:r>
              <a:rPr lang="en-US" dirty="0" smtClean="0"/>
              <a:t> and Huck (1999)</a:t>
            </a:r>
          </a:p>
          <a:p>
            <a:r>
              <a:rPr lang="en-US" dirty="0" smtClean="0"/>
              <a:t>Te </a:t>
            </a:r>
            <a:r>
              <a:rPr lang="en-US" dirty="0" err="1" smtClean="0"/>
              <a:t>Raa</a:t>
            </a:r>
            <a:r>
              <a:rPr lang="en-US" dirty="0" smtClean="0"/>
              <a:t> and </a:t>
            </a:r>
            <a:r>
              <a:rPr lang="en-US" dirty="0" err="1" smtClean="0"/>
              <a:t>Dijkstra</a:t>
            </a:r>
            <a:r>
              <a:rPr lang="en-US" dirty="0" smtClean="0"/>
              <a:t> (2002)</a:t>
            </a:r>
          </a:p>
          <a:p>
            <a:r>
              <a:rPr lang="en-US" dirty="0" err="1" smtClean="0"/>
              <a:t>Dijkstra</a:t>
            </a:r>
            <a:r>
              <a:rPr lang="en-US" dirty="0" smtClean="0"/>
              <a:t> et al (2006)</a:t>
            </a:r>
          </a:p>
          <a:p>
            <a:r>
              <a:rPr lang="en-US" dirty="0" err="1" smtClean="0"/>
              <a:t>Frankcombe</a:t>
            </a:r>
            <a:r>
              <a:rPr lang="en-US" dirty="0" smtClean="0"/>
              <a:t> and </a:t>
            </a:r>
            <a:r>
              <a:rPr lang="en-US" dirty="0" err="1" smtClean="0"/>
              <a:t>Dijkstra</a:t>
            </a:r>
            <a:r>
              <a:rPr lang="en-US" dirty="0" smtClean="0"/>
              <a:t> (2008,2009,2010,2011)</a:t>
            </a:r>
          </a:p>
          <a:p>
            <a:r>
              <a:rPr lang="en-US" dirty="0" smtClean="0"/>
              <a:t>Buckley et al. (2012)</a:t>
            </a:r>
          </a:p>
          <a:p>
            <a:r>
              <a:rPr lang="en-US" dirty="0" err="1" smtClean="0"/>
              <a:t>Sevellec</a:t>
            </a:r>
            <a:r>
              <a:rPr lang="en-US" dirty="0" smtClean="0"/>
              <a:t> and </a:t>
            </a:r>
            <a:r>
              <a:rPr lang="en-US" dirty="0" err="1" smtClean="0"/>
              <a:t>Fedorov</a:t>
            </a:r>
            <a:r>
              <a:rPr lang="en-US" dirty="0" smtClean="0"/>
              <a:t> (2012)</a:t>
            </a:r>
          </a:p>
          <a:p>
            <a:endParaRPr lang="en-US" dirty="0" smtClean="0"/>
          </a:p>
          <a:p>
            <a:r>
              <a:rPr lang="en-US" b="1" i="1" dirty="0" smtClean="0">
                <a:solidFill>
                  <a:srgbClr val="0000FF"/>
                </a:solidFill>
              </a:rPr>
              <a:t>Some other possible mechanisms:</a:t>
            </a:r>
            <a:endParaRPr lang="en-US" dirty="0" smtClean="0"/>
          </a:p>
          <a:p>
            <a:r>
              <a:rPr lang="en-US" dirty="0" smtClean="0"/>
              <a:t>Dong and Sutton (2005)</a:t>
            </a:r>
          </a:p>
          <a:p>
            <a:r>
              <a:rPr lang="en-US" dirty="0" err="1" smtClean="0"/>
              <a:t>Msadek</a:t>
            </a:r>
            <a:r>
              <a:rPr lang="en-US" dirty="0" smtClean="0"/>
              <a:t> and </a:t>
            </a:r>
            <a:r>
              <a:rPr lang="en-US" dirty="0" err="1" smtClean="0"/>
              <a:t>Frankignoul</a:t>
            </a:r>
            <a:r>
              <a:rPr lang="en-US" dirty="0" smtClean="0"/>
              <a:t> (2009)</a:t>
            </a:r>
          </a:p>
          <a:p>
            <a:r>
              <a:rPr lang="en-US" dirty="0" err="1" smtClean="0"/>
              <a:t>Escodier</a:t>
            </a:r>
            <a:r>
              <a:rPr lang="en-US" dirty="0" smtClean="0"/>
              <a:t> and </a:t>
            </a:r>
            <a:r>
              <a:rPr lang="en-US" dirty="0" err="1" smtClean="0"/>
              <a:t>Mignot</a:t>
            </a:r>
            <a:r>
              <a:rPr lang="en-US" dirty="0" smtClean="0"/>
              <a:t> (2011)</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ig 3 Sevellec.pdf"/>
          <p:cNvPicPr>
            <a:picLocks noChangeAspect="1"/>
          </p:cNvPicPr>
          <p:nvPr/>
        </p:nvPicPr>
        <mc:AlternateContent>
          <mc:Choice xmlns:ma="http://schemas.microsoft.com/office/mac/drawingml/2008/main" Requires="ma">
            <p:blipFill>
              <a:blip r:embed="rId2"/>
              <a:srcRect l="15309" t="7138" r="13041" b="53835"/>
              <a:stretch>
                <a:fillRect/>
              </a:stretch>
            </p:blipFill>
          </mc:Choice>
          <mc:Fallback>
            <p:blipFill>
              <a:blip r:embed="rId3"/>
              <a:srcRect l="15309" t="7138" r="13041" b="53835"/>
              <a:stretch>
                <a:fillRect/>
              </a:stretch>
            </p:blipFill>
          </mc:Fallback>
        </mc:AlternateContent>
        <p:spPr>
          <a:xfrm>
            <a:off x="3722854" y="2645683"/>
            <a:ext cx="5421146" cy="4178649"/>
          </a:xfrm>
          <a:prstGeom prst="rect">
            <a:avLst/>
          </a:prstGeom>
        </p:spPr>
      </p:pic>
      <p:sp>
        <p:nvSpPr>
          <p:cNvPr id="5" name="TextBox 4"/>
          <p:cNvSpPr txBox="1"/>
          <p:nvPr/>
        </p:nvSpPr>
        <p:spPr>
          <a:xfrm>
            <a:off x="6218718" y="772067"/>
            <a:ext cx="2719314" cy="369332"/>
          </a:xfrm>
          <a:prstGeom prst="rect">
            <a:avLst/>
          </a:prstGeom>
          <a:noFill/>
        </p:spPr>
        <p:txBody>
          <a:bodyPr wrap="none" rtlCol="0">
            <a:spAutoFit/>
          </a:bodyPr>
          <a:lstStyle/>
          <a:p>
            <a:r>
              <a:rPr lang="en-US" dirty="0" err="1" smtClean="0"/>
              <a:t>Sevellec</a:t>
            </a:r>
            <a:r>
              <a:rPr lang="en-US" dirty="0" smtClean="0"/>
              <a:t> and </a:t>
            </a:r>
            <a:r>
              <a:rPr lang="en-US" dirty="0" err="1" smtClean="0"/>
              <a:t>Fedorov</a:t>
            </a:r>
            <a:r>
              <a:rPr lang="en-US" dirty="0" smtClean="0"/>
              <a:t>, 2012</a:t>
            </a:r>
            <a:endParaRPr lang="en-US" dirty="0"/>
          </a:p>
        </p:txBody>
      </p:sp>
      <p:pic>
        <p:nvPicPr>
          <p:cNvPr id="6" name="Picture 5" descr="Fig 6 Sevellec.pdf"/>
          <p:cNvPicPr>
            <a:picLocks noChangeAspect="1"/>
          </p:cNvPicPr>
          <p:nvPr/>
        </p:nvPicPr>
        <mc:AlternateContent>
          <mc:Choice xmlns:ma="http://schemas.microsoft.com/office/mac/drawingml/2008/main" Requires="ma">
            <p:blipFill>
              <a:blip r:embed="rId4"/>
              <a:srcRect l="32040" t="7333" r="29000" b="57111"/>
              <a:stretch>
                <a:fillRect/>
              </a:stretch>
            </p:blipFill>
          </mc:Choice>
          <mc:Fallback>
            <p:blipFill>
              <a:blip r:embed="rId5"/>
              <a:srcRect l="32040" t="7333" r="29000" b="57111"/>
              <a:stretch>
                <a:fillRect/>
              </a:stretch>
            </p:blipFill>
          </mc:Fallback>
        </mc:AlternateContent>
        <p:spPr>
          <a:xfrm>
            <a:off x="369331" y="-83433"/>
            <a:ext cx="2850811" cy="3681766"/>
          </a:xfrm>
          <a:prstGeom prst="rect">
            <a:avLst/>
          </a:prstGeom>
        </p:spPr>
      </p:pic>
      <p:sp>
        <p:nvSpPr>
          <p:cNvPr id="7" name="TextBox 6"/>
          <p:cNvSpPr txBox="1"/>
          <p:nvPr/>
        </p:nvSpPr>
        <p:spPr>
          <a:xfrm rot="16200000">
            <a:off x="-156745" y="1059670"/>
            <a:ext cx="818560" cy="369332"/>
          </a:xfrm>
          <a:prstGeom prst="rect">
            <a:avLst/>
          </a:prstGeom>
          <a:noFill/>
        </p:spPr>
        <p:txBody>
          <a:bodyPr wrap="square" rtlCol="0">
            <a:spAutoFit/>
          </a:bodyPr>
          <a:lstStyle/>
          <a:p>
            <a:r>
              <a:rPr lang="en-US" dirty="0" smtClean="0"/>
              <a:t>Time</a:t>
            </a:r>
            <a:endParaRPr lang="en-US" dirty="0"/>
          </a:p>
        </p:txBody>
      </p:sp>
      <p:cxnSp>
        <p:nvCxnSpPr>
          <p:cNvPr id="9" name="Straight Arrow Connector 8"/>
          <p:cNvCxnSpPr/>
          <p:nvPr/>
        </p:nvCxnSpPr>
        <p:spPr>
          <a:xfrm rot="16200000" flipH="1">
            <a:off x="-250926" y="2054384"/>
            <a:ext cx="832461" cy="11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96606" y="3444444"/>
            <a:ext cx="952241" cy="307777"/>
          </a:xfrm>
          <a:prstGeom prst="rect">
            <a:avLst/>
          </a:prstGeom>
          <a:noFill/>
        </p:spPr>
        <p:txBody>
          <a:bodyPr wrap="none" rtlCol="0">
            <a:spAutoFit/>
          </a:bodyPr>
          <a:lstStyle/>
          <a:p>
            <a:r>
              <a:rPr lang="en-US" sz="1400" i="1" dirty="0" smtClean="0"/>
              <a:t>Longitude</a:t>
            </a:r>
            <a:endParaRPr lang="en-US" sz="1400" i="1" dirty="0"/>
          </a:p>
        </p:txBody>
      </p:sp>
      <p:pic>
        <p:nvPicPr>
          <p:cNvPr id="12" name="Picture 11" descr="Fig 5 Sevellec.pdf"/>
          <p:cNvPicPr>
            <a:picLocks noChangeAspect="1"/>
          </p:cNvPicPr>
          <p:nvPr/>
        </p:nvPicPr>
        <mc:AlternateContent>
          <mc:Choice xmlns:ma="http://schemas.microsoft.com/office/mac/drawingml/2008/main" Requires="ma">
            <p:blipFill>
              <a:blip r:embed="rId6"/>
              <a:srcRect l="40008" t="7333" r="38503" b="45136"/>
              <a:stretch>
                <a:fillRect/>
              </a:stretch>
            </p:blipFill>
          </mc:Choice>
          <mc:Fallback>
            <p:blipFill>
              <a:blip r:embed="rId7"/>
              <a:srcRect l="40008" t="7333" r="38503" b="45136"/>
              <a:stretch>
                <a:fillRect/>
              </a:stretch>
            </p:blipFill>
          </mc:Fallback>
        </mc:AlternateContent>
        <p:spPr>
          <a:xfrm>
            <a:off x="1948847" y="4133098"/>
            <a:ext cx="870553" cy="2724902"/>
          </a:xfrm>
          <a:prstGeom prst="rect">
            <a:avLst/>
          </a:prstGeom>
        </p:spPr>
      </p:pic>
      <p:sp>
        <p:nvSpPr>
          <p:cNvPr id="13" name="TextBox 12"/>
          <p:cNvSpPr txBox="1"/>
          <p:nvPr/>
        </p:nvSpPr>
        <p:spPr>
          <a:xfrm>
            <a:off x="3335456" y="200055"/>
            <a:ext cx="2134018" cy="338554"/>
          </a:xfrm>
          <a:prstGeom prst="rect">
            <a:avLst/>
          </a:prstGeom>
          <a:noFill/>
        </p:spPr>
        <p:txBody>
          <a:bodyPr wrap="none" rtlCol="0">
            <a:spAutoFit/>
          </a:bodyPr>
          <a:lstStyle/>
          <a:p>
            <a:r>
              <a:rPr lang="en-US" sz="1600" b="1" dirty="0" smtClean="0"/>
              <a:t>Westward propagation</a:t>
            </a:r>
            <a:endParaRPr lang="en-US" sz="1600" b="1" dirty="0"/>
          </a:p>
        </p:txBody>
      </p:sp>
      <p:cxnSp>
        <p:nvCxnSpPr>
          <p:cNvPr id="15" name="Straight Arrow Connector 14"/>
          <p:cNvCxnSpPr/>
          <p:nvPr/>
        </p:nvCxnSpPr>
        <p:spPr>
          <a:xfrm rot="10800000" flipV="1">
            <a:off x="2990248" y="538609"/>
            <a:ext cx="526639" cy="4181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188343" y="2307129"/>
            <a:ext cx="2202246" cy="338554"/>
          </a:xfrm>
          <a:prstGeom prst="rect">
            <a:avLst/>
          </a:prstGeom>
          <a:noFill/>
        </p:spPr>
        <p:txBody>
          <a:bodyPr wrap="none" rtlCol="0">
            <a:spAutoFit/>
          </a:bodyPr>
          <a:lstStyle/>
          <a:p>
            <a:r>
              <a:rPr lang="en-US" sz="1600" b="1" dirty="0" smtClean="0"/>
              <a:t>Spatial pattern of mode</a:t>
            </a:r>
            <a:endParaRPr lang="en-US" sz="1600" b="1" dirty="0"/>
          </a:p>
        </p:txBody>
      </p:sp>
      <p:sp>
        <p:nvSpPr>
          <p:cNvPr id="18" name="TextBox 17"/>
          <p:cNvSpPr txBox="1"/>
          <p:nvPr/>
        </p:nvSpPr>
        <p:spPr>
          <a:xfrm>
            <a:off x="826668" y="4800600"/>
            <a:ext cx="1511646" cy="523220"/>
          </a:xfrm>
          <a:prstGeom prst="rect">
            <a:avLst/>
          </a:prstGeom>
          <a:noFill/>
        </p:spPr>
        <p:txBody>
          <a:bodyPr wrap="square" rtlCol="0">
            <a:spAutoFit/>
          </a:bodyPr>
          <a:lstStyle/>
          <a:p>
            <a:r>
              <a:rPr lang="en-US" sz="1400" b="1" i="1" dirty="0" smtClean="0"/>
              <a:t>Schematic of propagation</a:t>
            </a:r>
            <a:endParaRPr lang="en-US" sz="1400" b="1"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Buckley Fig 1.pdf"/>
          <p:cNvPicPr>
            <a:picLocks noChangeAspect="1"/>
          </p:cNvPicPr>
          <p:nvPr/>
        </p:nvPicPr>
        <mc:AlternateContent>
          <mc:Choice xmlns:ma="http://schemas.microsoft.com/office/mac/drawingml/2008/main" Requires="ma">
            <p:blipFill>
              <a:blip r:embed="rId2"/>
              <a:srcRect l="22272" t="8321" r="21912" b="70466"/>
              <a:stretch>
                <a:fillRect/>
              </a:stretch>
            </p:blipFill>
          </mc:Choice>
          <mc:Fallback>
            <p:blipFill>
              <a:blip r:embed="rId3"/>
              <a:srcRect l="22272" t="8321" r="21912" b="70466"/>
              <a:stretch>
                <a:fillRect/>
              </a:stretch>
            </p:blipFill>
          </mc:Fallback>
        </mc:AlternateContent>
        <p:spPr>
          <a:xfrm>
            <a:off x="144680" y="0"/>
            <a:ext cx="2957910" cy="1454788"/>
          </a:xfrm>
          <a:prstGeom prst="rect">
            <a:avLst/>
          </a:prstGeom>
        </p:spPr>
      </p:pic>
      <p:pic>
        <p:nvPicPr>
          <p:cNvPr id="4" name="Picture 3" descr="Buckley Fig 5.pdf"/>
          <p:cNvPicPr>
            <a:picLocks noChangeAspect="1"/>
          </p:cNvPicPr>
          <p:nvPr/>
        </p:nvPicPr>
        <mc:AlternateContent>
          <mc:Choice xmlns:ma="http://schemas.microsoft.com/office/mac/drawingml/2008/main" Requires="ma">
            <p:blipFill>
              <a:blip r:embed="rId4"/>
              <a:srcRect l="19694" t="19103" r="48151" b="40580"/>
              <a:stretch>
                <a:fillRect/>
              </a:stretch>
            </p:blipFill>
          </mc:Choice>
          <mc:Fallback>
            <p:blipFill>
              <a:blip r:embed="rId5"/>
              <a:srcRect l="19694" t="19103" r="48151" b="40580"/>
              <a:stretch>
                <a:fillRect/>
              </a:stretch>
            </p:blipFill>
          </mc:Fallback>
        </mc:AlternateContent>
        <p:spPr>
          <a:xfrm>
            <a:off x="168794" y="1669678"/>
            <a:ext cx="2933796" cy="4760325"/>
          </a:xfrm>
          <a:prstGeom prst="rect">
            <a:avLst/>
          </a:prstGeom>
        </p:spPr>
      </p:pic>
      <p:pic>
        <p:nvPicPr>
          <p:cNvPr id="5" name="Picture 4" descr="Buckley Fig 9.pdf"/>
          <p:cNvPicPr>
            <a:picLocks noChangeAspect="1"/>
          </p:cNvPicPr>
          <p:nvPr/>
        </p:nvPicPr>
        <mc:AlternateContent>
          <mc:Choice xmlns:ma="http://schemas.microsoft.com/office/mac/drawingml/2008/main" Requires="ma">
            <p:blipFill>
              <a:blip r:embed="rId6"/>
              <a:srcRect l="11200" t="17580" r="12963" b="33431"/>
              <a:stretch>
                <a:fillRect/>
              </a:stretch>
            </p:blipFill>
          </mc:Choice>
          <mc:Fallback>
            <p:blipFill>
              <a:blip r:embed="rId7"/>
              <a:srcRect l="11200" t="17580" r="12963" b="33431"/>
              <a:stretch>
                <a:fillRect/>
              </a:stretch>
            </p:blipFill>
          </mc:Fallback>
        </mc:AlternateContent>
        <p:spPr>
          <a:xfrm>
            <a:off x="3913663" y="241127"/>
            <a:ext cx="5230337" cy="4372402"/>
          </a:xfrm>
          <a:prstGeom prst="rect">
            <a:avLst/>
          </a:prstGeom>
        </p:spPr>
      </p:pic>
      <p:sp>
        <p:nvSpPr>
          <p:cNvPr id="6" name="TextBox 5"/>
          <p:cNvSpPr txBox="1"/>
          <p:nvPr/>
        </p:nvSpPr>
        <p:spPr>
          <a:xfrm>
            <a:off x="6518654" y="6430003"/>
            <a:ext cx="1941495" cy="369332"/>
          </a:xfrm>
          <a:prstGeom prst="rect">
            <a:avLst/>
          </a:prstGeom>
          <a:noFill/>
        </p:spPr>
        <p:txBody>
          <a:bodyPr wrap="none" rtlCol="0">
            <a:spAutoFit/>
          </a:bodyPr>
          <a:lstStyle/>
          <a:p>
            <a:r>
              <a:rPr lang="en-US" dirty="0" smtClean="0"/>
              <a:t>Buckley et al, 2012</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s 3 4 Frankcombe 2008 subsurface propagation.pdf"/>
          <p:cNvPicPr>
            <a:picLocks noChangeAspect="1"/>
          </p:cNvPicPr>
          <p:nvPr/>
        </p:nvPicPr>
        <mc:AlternateContent>
          <mc:Choice xmlns:ma="http://schemas.microsoft.com/office/mac/drawingml/2008/main" Requires="ma">
            <p:blipFill>
              <a:blip r:embed="rId2"/>
              <a:srcRect l="8620" t="6099" r="49520" b="28148"/>
              <a:stretch>
                <a:fillRect/>
              </a:stretch>
            </p:blipFill>
          </mc:Choice>
          <mc:Fallback>
            <p:blipFill>
              <a:blip r:embed="rId3"/>
              <a:srcRect l="8620" t="6099" r="49520" b="28148"/>
              <a:stretch>
                <a:fillRect/>
              </a:stretch>
            </p:blipFill>
          </mc:Fallback>
        </mc:AlternateContent>
        <p:spPr>
          <a:xfrm>
            <a:off x="649137" y="0"/>
            <a:ext cx="3389463" cy="6890225"/>
          </a:xfrm>
          <a:prstGeom prst="rect">
            <a:avLst/>
          </a:prstGeom>
        </p:spPr>
      </p:pic>
      <p:sp>
        <p:nvSpPr>
          <p:cNvPr id="3" name="TextBox 2"/>
          <p:cNvSpPr txBox="1"/>
          <p:nvPr/>
        </p:nvSpPr>
        <p:spPr>
          <a:xfrm>
            <a:off x="5959877" y="406400"/>
            <a:ext cx="2403222" cy="1600438"/>
          </a:xfrm>
          <a:prstGeom prst="rect">
            <a:avLst/>
          </a:prstGeom>
          <a:noFill/>
        </p:spPr>
        <p:txBody>
          <a:bodyPr wrap="square" rtlCol="0">
            <a:spAutoFit/>
          </a:bodyPr>
          <a:lstStyle/>
          <a:p>
            <a:r>
              <a:rPr lang="en-US" sz="1400" i="1" dirty="0" smtClean="0"/>
              <a:t>Observed temperature anomalies at a depth of 300-400 </a:t>
            </a:r>
            <a:r>
              <a:rPr lang="en-US" sz="1400" i="1" dirty="0" err="1" smtClean="0"/>
              <a:t>m</a:t>
            </a:r>
            <a:r>
              <a:rPr lang="en-US" sz="1400" i="1" dirty="0" smtClean="0"/>
              <a:t> averaged over 10-60N in the Atlantic.</a:t>
            </a:r>
          </a:p>
          <a:p>
            <a:endParaRPr lang="en-US" sz="1400" i="1" dirty="0" smtClean="0"/>
          </a:p>
          <a:p>
            <a:r>
              <a:rPr lang="en-US" sz="1400" i="1" dirty="0" smtClean="0">
                <a:solidFill>
                  <a:srgbClr val="008000"/>
                </a:solidFill>
              </a:rPr>
              <a:t>Is there a propagating component?</a:t>
            </a:r>
            <a:endParaRPr lang="en-US" sz="1400" i="1" dirty="0">
              <a:solidFill>
                <a:srgbClr val="008000"/>
              </a:solidFill>
            </a:endParaRPr>
          </a:p>
        </p:txBody>
      </p:sp>
      <p:sp>
        <p:nvSpPr>
          <p:cNvPr id="4" name="TextBox 3"/>
          <p:cNvSpPr txBox="1"/>
          <p:nvPr/>
        </p:nvSpPr>
        <p:spPr>
          <a:xfrm>
            <a:off x="5959877" y="3549360"/>
            <a:ext cx="2403222" cy="738664"/>
          </a:xfrm>
          <a:prstGeom prst="rect">
            <a:avLst/>
          </a:prstGeom>
          <a:noFill/>
        </p:spPr>
        <p:txBody>
          <a:bodyPr wrap="square" rtlCol="0">
            <a:spAutoFit/>
          </a:bodyPr>
          <a:lstStyle/>
          <a:p>
            <a:r>
              <a:rPr lang="en-US" sz="1400" i="1" dirty="0" smtClean="0"/>
              <a:t>Observed heat content from the surface to 400 </a:t>
            </a:r>
            <a:r>
              <a:rPr lang="en-US" sz="1400" i="1" dirty="0" err="1" smtClean="0"/>
              <a:t>m</a:t>
            </a:r>
            <a:r>
              <a:rPr lang="en-US" sz="1400" i="1" dirty="0" smtClean="0"/>
              <a:t> averaged over 10-60N in the Atlantic. </a:t>
            </a:r>
            <a:endParaRPr lang="en-US" sz="1400" i="1" dirty="0"/>
          </a:p>
        </p:txBody>
      </p:sp>
      <p:sp>
        <p:nvSpPr>
          <p:cNvPr id="5" name="TextBox 4"/>
          <p:cNvSpPr txBox="1"/>
          <p:nvPr/>
        </p:nvSpPr>
        <p:spPr>
          <a:xfrm>
            <a:off x="6771611" y="6488668"/>
            <a:ext cx="2372389" cy="369332"/>
          </a:xfrm>
          <a:prstGeom prst="rect">
            <a:avLst/>
          </a:prstGeom>
          <a:noFill/>
        </p:spPr>
        <p:txBody>
          <a:bodyPr wrap="none" rtlCol="0">
            <a:spAutoFit/>
          </a:bodyPr>
          <a:lstStyle/>
          <a:p>
            <a:r>
              <a:rPr lang="en-US" dirty="0" err="1" smtClean="0"/>
              <a:t>Frankcombe</a:t>
            </a:r>
            <a:r>
              <a:rPr lang="en-US" dirty="0" smtClean="0"/>
              <a:t> et al, 2008</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ong Sutton Fig 12.pdf"/>
          <p:cNvPicPr>
            <a:picLocks noChangeAspect="1"/>
          </p:cNvPicPr>
          <p:nvPr/>
        </p:nvPicPr>
        <mc:AlternateContent>
          <mc:Choice xmlns:ma="http://schemas.microsoft.com/office/mac/drawingml/2008/main" Requires="ma">
            <p:blipFill>
              <a:blip r:embed="rId2"/>
              <a:srcRect l="22416" t="10100" r="22215" b="44433"/>
              <a:stretch>
                <a:fillRect/>
              </a:stretch>
            </p:blipFill>
          </mc:Choice>
          <mc:Fallback>
            <p:blipFill>
              <a:blip r:embed="rId3"/>
              <a:srcRect l="22416" t="10100" r="22215" b="44433"/>
              <a:stretch>
                <a:fillRect/>
              </a:stretch>
            </p:blipFill>
          </mc:Fallback>
        </mc:AlternateContent>
        <p:spPr>
          <a:xfrm>
            <a:off x="1" y="1132566"/>
            <a:ext cx="4670673" cy="4963434"/>
          </a:xfrm>
          <a:prstGeom prst="rect">
            <a:avLst/>
          </a:prstGeom>
        </p:spPr>
      </p:pic>
      <p:sp>
        <p:nvSpPr>
          <p:cNvPr id="4" name="TextBox 3"/>
          <p:cNvSpPr txBox="1"/>
          <p:nvPr/>
        </p:nvSpPr>
        <p:spPr>
          <a:xfrm>
            <a:off x="101602" y="137067"/>
            <a:ext cx="8923866" cy="646331"/>
          </a:xfrm>
          <a:prstGeom prst="rect">
            <a:avLst/>
          </a:prstGeom>
          <a:solidFill>
            <a:srgbClr val="CCFFCC"/>
          </a:solidFill>
        </p:spPr>
        <p:txBody>
          <a:bodyPr wrap="square" rtlCol="0">
            <a:spAutoFit/>
          </a:bodyPr>
          <a:lstStyle/>
          <a:p>
            <a:r>
              <a:rPr lang="en-US" b="1" dirty="0" smtClean="0"/>
              <a:t>From coupled </a:t>
            </a:r>
            <a:r>
              <a:rPr lang="en-US" b="1" dirty="0" err="1" smtClean="0"/>
              <a:t>GCMs</a:t>
            </a:r>
            <a:r>
              <a:rPr lang="en-US" b="1" dirty="0" smtClean="0"/>
              <a:t>, mechanisms are postulated that involve advection or propagation of density anomalies that alter Lab Sea convection, the zonal density gradient and the AMOC.</a:t>
            </a:r>
            <a:endParaRPr lang="en-US" b="1" dirty="0"/>
          </a:p>
        </p:txBody>
      </p:sp>
      <p:sp>
        <p:nvSpPr>
          <p:cNvPr id="6" name="TextBox 5"/>
          <p:cNvSpPr txBox="1"/>
          <p:nvPr/>
        </p:nvSpPr>
        <p:spPr>
          <a:xfrm>
            <a:off x="1" y="6477000"/>
            <a:ext cx="2138013" cy="338554"/>
          </a:xfrm>
          <a:prstGeom prst="rect">
            <a:avLst/>
          </a:prstGeom>
          <a:noFill/>
        </p:spPr>
        <p:txBody>
          <a:bodyPr wrap="none" rtlCol="0">
            <a:spAutoFit/>
          </a:bodyPr>
          <a:lstStyle/>
          <a:p>
            <a:r>
              <a:rPr lang="en-US" sz="1600" i="1" dirty="0" smtClean="0">
                <a:solidFill>
                  <a:srgbClr val="008000"/>
                </a:solidFill>
              </a:rPr>
              <a:t>Dong and Sutton, 2005</a:t>
            </a:r>
            <a:endParaRPr lang="en-US" sz="1600" i="1" dirty="0">
              <a:solidFill>
                <a:srgbClr val="008000"/>
              </a:solidFill>
            </a:endParaRPr>
          </a:p>
        </p:txBody>
      </p:sp>
      <p:sp>
        <p:nvSpPr>
          <p:cNvPr id="10" name="Rectangle 9"/>
          <p:cNvSpPr/>
          <p:nvPr/>
        </p:nvSpPr>
        <p:spPr>
          <a:xfrm>
            <a:off x="2582333" y="3818467"/>
            <a:ext cx="1947334" cy="558800"/>
          </a:xfrm>
          <a:prstGeom prst="rect">
            <a:avLst/>
          </a:prstGeom>
          <a:solidFill>
            <a:schemeClr val="accent5">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2700867" y="2277533"/>
            <a:ext cx="804333" cy="84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103033" y="5977467"/>
            <a:ext cx="986367" cy="84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29666" y="1794236"/>
            <a:ext cx="4495801" cy="3970318"/>
          </a:xfrm>
          <a:prstGeom prst="rect">
            <a:avLst/>
          </a:prstGeom>
          <a:noFill/>
        </p:spPr>
        <p:txBody>
          <a:bodyPr wrap="square" rtlCol="0">
            <a:spAutoFit/>
          </a:bodyPr>
          <a:lstStyle/>
          <a:p>
            <a:r>
              <a:rPr lang="en-US" i="1" dirty="0" smtClean="0">
                <a:solidFill>
                  <a:srgbClr val="000090"/>
                </a:solidFill>
              </a:rPr>
              <a:t>“The mechanism we have identified in the HadCM3 model has many similarities to that described by </a:t>
            </a:r>
            <a:r>
              <a:rPr lang="en-US" i="1" dirty="0" err="1" smtClean="0">
                <a:solidFill>
                  <a:srgbClr val="000090"/>
                </a:solidFill>
              </a:rPr>
              <a:t>Delworth</a:t>
            </a:r>
            <a:r>
              <a:rPr lang="en-US" i="1" dirty="0" smtClean="0">
                <a:solidFill>
                  <a:srgbClr val="000090"/>
                </a:solidFill>
              </a:rPr>
              <a:t> et al. (1993), and further discussed by </a:t>
            </a:r>
            <a:r>
              <a:rPr lang="en-US" i="1" dirty="0" err="1" smtClean="0">
                <a:solidFill>
                  <a:srgbClr val="000090"/>
                </a:solidFill>
              </a:rPr>
              <a:t>Delworth</a:t>
            </a:r>
            <a:r>
              <a:rPr lang="en-US" i="1" dirty="0" smtClean="0">
                <a:solidFill>
                  <a:srgbClr val="000090"/>
                </a:solidFill>
              </a:rPr>
              <a:t> and </a:t>
            </a:r>
            <a:r>
              <a:rPr lang="en-US" i="1" dirty="0" err="1" smtClean="0">
                <a:solidFill>
                  <a:srgbClr val="000090"/>
                </a:solidFill>
              </a:rPr>
              <a:t>Greatbatch</a:t>
            </a:r>
            <a:r>
              <a:rPr lang="en-US" i="1" dirty="0" smtClean="0">
                <a:solidFill>
                  <a:srgbClr val="000090"/>
                </a:solidFill>
              </a:rPr>
              <a:t> (2000), in the GFDL model. In particular, the mechanism for phase reversal summarized in Fig. 12 is essentially the same.” </a:t>
            </a:r>
          </a:p>
          <a:p>
            <a:endParaRPr lang="en-US" i="1" dirty="0" smtClean="0">
              <a:solidFill>
                <a:srgbClr val="000090"/>
              </a:solidFill>
            </a:endParaRPr>
          </a:p>
          <a:p>
            <a:endParaRPr lang="en-US" i="1" dirty="0" smtClean="0">
              <a:solidFill>
                <a:srgbClr val="000090"/>
              </a:solidFill>
            </a:endParaRPr>
          </a:p>
          <a:p>
            <a:r>
              <a:rPr lang="en-US" i="1" dirty="0" smtClean="0">
                <a:solidFill>
                  <a:srgbClr val="000090"/>
                </a:solidFill>
              </a:rPr>
              <a:t>“The variability is primarily forced by the atmosphere, rather than being a coupled phenomenon, but the ocean is responsible for setting the time scale. The mode is heavily damped.”</a:t>
            </a:r>
            <a:endParaRPr lang="en-US" i="1" dirty="0">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ong Sutton Fig 12.pdf"/>
          <p:cNvPicPr>
            <a:picLocks noChangeAspect="1"/>
          </p:cNvPicPr>
          <p:nvPr/>
        </p:nvPicPr>
        <mc:AlternateContent>
          <mc:Choice xmlns:ma="http://schemas.microsoft.com/office/mac/drawingml/2008/main" Requires="ma">
            <p:blipFill>
              <a:blip r:embed="rId2"/>
              <a:srcRect l="22416" t="10100" r="22215" b="44433"/>
              <a:stretch>
                <a:fillRect/>
              </a:stretch>
            </p:blipFill>
          </mc:Choice>
          <mc:Fallback>
            <p:blipFill>
              <a:blip r:embed="rId3"/>
              <a:srcRect l="22416" t="10100" r="22215" b="44433"/>
              <a:stretch>
                <a:fillRect/>
              </a:stretch>
            </p:blipFill>
          </mc:Fallback>
        </mc:AlternateContent>
        <p:spPr>
          <a:xfrm>
            <a:off x="1" y="1132566"/>
            <a:ext cx="4670673" cy="4963434"/>
          </a:xfrm>
          <a:prstGeom prst="rect">
            <a:avLst/>
          </a:prstGeom>
        </p:spPr>
      </p:pic>
      <p:sp>
        <p:nvSpPr>
          <p:cNvPr id="4" name="TextBox 3"/>
          <p:cNvSpPr txBox="1"/>
          <p:nvPr/>
        </p:nvSpPr>
        <p:spPr>
          <a:xfrm>
            <a:off x="101602" y="137067"/>
            <a:ext cx="8923866" cy="646331"/>
          </a:xfrm>
          <a:prstGeom prst="rect">
            <a:avLst/>
          </a:prstGeom>
          <a:solidFill>
            <a:srgbClr val="CCFFCC"/>
          </a:solidFill>
        </p:spPr>
        <p:txBody>
          <a:bodyPr wrap="square" rtlCol="0">
            <a:spAutoFit/>
          </a:bodyPr>
          <a:lstStyle/>
          <a:p>
            <a:r>
              <a:rPr lang="en-US" b="1" dirty="0" smtClean="0"/>
              <a:t>From coupled </a:t>
            </a:r>
            <a:r>
              <a:rPr lang="en-US" b="1" dirty="0" err="1" smtClean="0"/>
              <a:t>GCMs</a:t>
            </a:r>
            <a:r>
              <a:rPr lang="en-US" b="1" dirty="0" smtClean="0"/>
              <a:t>, mechanisms are postulated that involve advection or propagation of density anomalies that alter Lab Sea convection, the zonal density gradient and the AMOC.</a:t>
            </a:r>
            <a:endParaRPr lang="en-US" b="1" dirty="0"/>
          </a:p>
        </p:txBody>
      </p:sp>
      <p:pic>
        <p:nvPicPr>
          <p:cNvPr id="5" name="Picture 4" descr="Msadek Fig 15.pdf"/>
          <p:cNvPicPr>
            <a:picLocks noChangeAspect="1"/>
          </p:cNvPicPr>
          <p:nvPr/>
        </p:nvPicPr>
        <mc:AlternateContent>
          <mc:Choice xmlns:ma="http://schemas.microsoft.com/office/mac/drawingml/2008/main" Requires="ma">
            <p:blipFill>
              <a:blip r:embed="rId4"/>
              <a:srcRect l="9403" t="6790" r="54325" b="55679"/>
              <a:stretch>
                <a:fillRect/>
              </a:stretch>
            </p:blipFill>
          </mc:Choice>
          <mc:Fallback>
            <p:blipFill>
              <a:blip r:embed="rId5"/>
              <a:srcRect l="9403" t="6790" r="54325" b="55679"/>
              <a:stretch>
                <a:fillRect/>
              </a:stretch>
            </p:blipFill>
          </mc:Fallback>
        </mc:AlternateContent>
        <p:spPr>
          <a:xfrm>
            <a:off x="5156200" y="974643"/>
            <a:ext cx="3987800" cy="5485480"/>
          </a:xfrm>
          <a:prstGeom prst="rect">
            <a:avLst/>
          </a:prstGeom>
        </p:spPr>
      </p:pic>
      <p:sp>
        <p:nvSpPr>
          <p:cNvPr id="6" name="TextBox 5"/>
          <p:cNvSpPr txBox="1"/>
          <p:nvPr/>
        </p:nvSpPr>
        <p:spPr>
          <a:xfrm>
            <a:off x="1" y="6477000"/>
            <a:ext cx="2138013" cy="338554"/>
          </a:xfrm>
          <a:prstGeom prst="rect">
            <a:avLst/>
          </a:prstGeom>
          <a:noFill/>
        </p:spPr>
        <p:txBody>
          <a:bodyPr wrap="none" rtlCol="0">
            <a:spAutoFit/>
          </a:bodyPr>
          <a:lstStyle/>
          <a:p>
            <a:r>
              <a:rPr lang="en-US" sz="1600" i="1" dirty="0" smtClean="0">
                <a:solidFill>
                  <a:srgbClr val="008000"/>
                </a:solidFill>
              </a:rPr>
              <a:t>Dong and Sutton, 2005</a:t>
            </a:r>
            <a:endParaRPr lang="en-US" sz="1600" i="1" dirty="0">
              <a:solidFill>
                <a:srgbClr val="008000"/>
              </a:solidFill>
            </a:endParaRPr>
          </a:p>
        </p:txBody>
      </p:sp>
      <p:sp>
        <p:nvSpPr>
          <p:cNvPr id="7" name="TextBox 6"/>
          <p:cNvSpPr txBox="1"/>
          <p:nvPr/>
        </p:nvSpPr>
        <p:spPr>
          <a:xfrm>
            <a:off x="6409267" y="6460123"/>
            <a:ext cx="2795945" cy="338554"/>
          </a:xfrm>
          <a:prstGeom prst="rect">
            <a:avLst/>
          </a:prstGeom>
          <a:noFill/>
        </p:spPr>
        <p:txBody>
          <a:bodyPr wrap="none" rtlCol="0">
            <a:spAutoFit/>
          </a:bodyPr>
          <a:lstStyle/>
          <a:p>
            <a:r>
              <a:rPr lang="en-US" sz="1600" i="1" dirty="0" err="1" smtClean="0">
                <a:solidFill>
                  <a:srgbClr val="008000"/>
                </a:solidFill>
              </a:rPr>
              <a:t>Msadek</a:t>
            </a:r>
            <a:r>
              <a:rPr lang="en-US" sz="1600" i="1" dirty="0" smtClean="0">
                <a:solidFill>
                  <a:srgbClr val="008000"/>
                </a:solidFill>
              </a:rPr>
              <a:t> and </a:t>
            </a:r>
            <a:r>
              <a:rPr lang="en-US" sz="1600" i="1" dirty="0" err="1" smtClean="0">
                <a:solidFill>
                  <a:srgbClr val="008000"/>
                </a:solidFill>
              </a:rPr>
              <a:t>Frankignoul</a:t>
            </a:r>
            <a:r>
              <a:rPr lang="en-US" sz="1600" i="1" dirty="0" smtClean="0">
                <a:solidFill>
                  <a:srgbClr val="008000"/>
                </a:solidFill>
              </a:rPr>
              <a:t>, 2009</a:t>
            </a:r>
            <a:endParaRPr lang="en-US" sz="1600" i="1" dirty="0">
              <a:solidFill>
                <a:srgbClr val="008000"/>
              </a:solidFill>
            </a:endParaRPr>
          </a:p>
        </p:txBody>
      </p:sp>
      <p:cxnSp>
        <p:nvCxnSpPr>
          <p:cNvPr id="9" name="Straight Connector 8"/>
          <p:cNvCxnSpPr/>
          <p:nvPr/>
        </p:nvCxnSpPr>
        <p:spPr>
          <a:xfrm rot="16200000" flipH="1">
            <a:off x="1993928" y="3873416"/>
            <a:ext cx="5841944" cy="42333"/>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582333" y="3818467"/>
            <a:ext cx="1947334" cy="558800"/>
          </a:xfrm>
          <a:prstGeom prst="rect">
            <a:avLst/>
          </a:prstGeom>
          <a:solidFill>
            <a:schemeClr val="accent5">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435599" y="3615267"/>
            <a:ext cx="2556933" cy="558800"/>
          </a:xfrm>
          <a:prstGeom prst="rect">
            <a:avLst/>
          </a:prstGeom>
          <a:solidFill>
            <a:schemeClr val="accent5">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2700867" y="2277533"/>
            <a:ext cx="804333" cy="84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256867" y="2286001"/>
            <a:ext cx="956733" cy="84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103033" y="5977467"/>
            <a:ext cx="986367" cy="84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125633" y="4715934"/>
            <a:ext cx="986367" cy="84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7954</TotalTime>
  <Words>2346</Words>
  <Application>Microsoft Macintosh PowerPoint</Application>
  <PresentationFormat>On-screen Show (4:3)</PresentationFormat>
  <Paragraphs>225</Paragraphs>
  <Slides>25</Slides>
  <Notes>0</Notes>
  <HiddenSlides>0</HiddenSlides>
  <MMClips>1</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Office Theme</vt:lpstr>
      <vt:lpstr>Review of some proposed mechanisms for decadal to multidecadal AMOC and Atlantic variability</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proposed mechanisms for decadal to multidecadal AMOC and Atlantic variability</dc:title>
  <dc:creator>Thomas Delworth</dc:creator>
  <cp:lastModifiedBy>Thomas Delworth</cp:lastModifiedBy>
  <cp:revision>74</cp:revision>
  <dcterms:created xsi:type="dcterms:W3CDTF">2012-10-17T14:17:56Z</dcterms:created>
  <dcterms:modified xsi:type="dcterms:W3CDTF">2012-10-17T14:23:19Z</dcterms:modified>
</cp:coreProperties>
</file>